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Averag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verage-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c1e75329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c1e75329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c1e753297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c1e75329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c1e75329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c1e75329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a25f45f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a25f45f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c1e753297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c1e753297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a25f45f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a25f45f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a25f45fe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a25f45fe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a25f45fe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a25f45fe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c82a96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c82a96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c1e753297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c1e753297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c1e75329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c1e75329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c82a969c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c82a969c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c82a969c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c82a969c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c82a969c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c82a969c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c82a969c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c82a969c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c82a969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c82a969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c82a969c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c82a969c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c82a969c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c82a969c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c1e75329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c1e75329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c67965654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c6796565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c82a969c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c82a969c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c1e75329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c1e75329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c67965654_4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c67965654_4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c82a969c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c82a969c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bc1e75329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bc1e75329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c1e75329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c1e75329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c1e75329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c1e75329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c1e75329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c1e75329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c679656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c679656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c1e75329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c1e75329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5.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9.png"/><Relationship Id="rId9"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4.png"/><Relationship Id="rId8"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51.jpg"/><Relationship Id="rId5"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20.jp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gif"/><Relationship Id="rId4" Type="http://schemas.openxmlformats.org/officeDocument/2006/relationships/image" Target="../media/image19.gif"/><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200625"/>
            <a:ext cx="7801500" cy="1730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‘Lord’ Image style transfer</a:t>
            </a:r>
            <a:endParaRPr/>
          </a:p>
        </p:txBody>
      </p:sp>
      <p:sp>
        <p:nvSpPr>
          <p:cNvPr id="60" name="Google Shape;60;p13"/>
          <p:cNvSpPr txBox="1"/>
          <p:nvPr>
            <p:ph idx="1" type="subTitle"/>
          </p:nvPr>
        </p:nvSpPr>
        <p:spPr>
          <a:xfrm>
            <a:off x="695750" y="1625698"/>
            <a:ext cx="7801500" cy="3517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it"/>
              <a:t>Get ready to be amazed…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pic>
        <p:nvPicPr>
          <p:cNvPr id="61" name="Google Shape;61;p13"/>
          <p:cNvPicPr preferRelativeResize="0"/>
          <p:nvPr/>
        </p:nvPicPr>
        <p:blipFill>
          <a:blip r:embed="rId3">
            <a:alphaModFix/>
          </a:blip>
          <a:stretch>
            <a:fillRect/>
          </a:stretch>
        </p:blipFill>
        <p:spPr>
          <a:xfrm>
            <a:off x="1817350" y="2140150"/>
            <a:ext cx="5627249" cy="2694199"/>
          </a:xfrm>
          <a:prstGeom prst="rect">
            <a:avLst/>
          </a:prstGeom>
          <a:noFill/>
          <a:ln>
            <a:noFill/>
          </a:ln>
        </p:spPr>
      </p:pic>
      <p:sp>
        <p:nvSpPr>
          <p:cNvPr id="62" name="Google Shape;62;p13"/>
          <p:cNvSpPr txBox="1"/>
          <p:nvPr/>
        </p:nvSpPr>
        <p:spPr>
          <a:xfrm>
            <a:off x="2027950" y="4743300"/>
            <a:ext cx="5284500" cy="400200"/>
          </a:xfrm>
          <a:prstGeom prst="rect">
            <a:avLst/>
          </a:prstGeom>
          <a:noFill/>
          <a:ln>
            <a:noFill/>
          </a:ln>
        </p:spPr>
        <p:txBody>
          <a:bodyPr anchorCtr="0" anchor="t" bIns="91425" lIns="91425" spcFirstLastPara="1" rIns="91425" wrap="square" tIns="91425">
            <a:spAutoFit/>
          </a:bodyPr>
          <a:lstStyle/>
          <a:p>
            <a:pPr indent="457200" lvl="0" marL="1371600" rtl="0" algn="l">
              <a:spcBef>
                <a:spcPts val="0"/>
              </a:spcBef>
              <a:spcAft>
                <a:spcPts val="0"/>
              </a:spcAft>
              <a:buNone/>
            </a:pPr>
            <a:r>
              <a:rPr lang="it">
                <a:solidFill>
                  <a:schemeClr val="dk1"/>
                </a:solidFill>
                <a:latin typeface="Average"/>
                <a:ea typeface="Average"/>
                <a:cs typeface="Average"/>
                <a:sym typeface="Average"/>
              </a:rPr>
              <a:t>‘FOR COMPUTER VISION’</a:t>
            </a:r>
            <a:endParaRPr>
              <a:solidFill>
                <a:schemeClr val="dk1"/>
              </a:solidFill>
              <a:latin typeface="Average"/>
              <a:ea typeface="Average"/>
              <a:cs typeface="Average"/>
              <a:sym typeface="Average"/>
            </a:endParaRPr>
          </a:p>
        </p:txBody>
      </p:sp>
      <p:sp>
        <p:nvSpPr>
          <p:cNvPr id="63" name="Google Shape;63;p13"/>
          <p:cNvSpPr txBox="1"/>
          <p:nvPr/>
        </p:nvSpPr>
        <p:spPr>
          <a:xfrm>
            <a:off x="0" y="2087525"/>
            <a:ext cx="1629900" cy="2647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it">
                <a:solidFill>
                  <a:schemeClr val="dk1"/>
                </a:solidFill>
                <a:latin typeface="Average"/>
                <a:ea typeface="Average"/>
                <a:cs typeface="Average"/>
                <a:sym typeface="Average"/>
              </a:rPr>
              <a:t>Authors:</a:t>
            </a:r>
            <a:endParaRPr b="1">
              <a:solidFill>
                <a:schemeClr val="dk1"/>
              </a:solidFill>
              <a:latin typeface="Average"/>
              <a:ea typeface="Average"/>
              <a:cs typeface="Average"/>
              <a:sym typeface="Average"/>
            </a:endParaRPr>
          </a:p>
          <a:p>
            <a:pPr indent="0" lvl="0" marL="0" rtl="0" algn="l">
              <a:spcBef>
                <a:spcPts val="0"/>
              </a:spcBef>
              <a:spcAft>
                <a:spcPts val="0"/>
              </a:spcAft>
              <a:buNone/>
            </a:pPr>
            <a:r>
              <a:t/>
            </a:r>
            <a:endParaRPr i="1">
              <a:solidFill>
                <a:schemeClr val="dk1"/>
              </a:solidFill>
              <a:latin typeface="Average"/>
              <a:ea typeface="Average"/>
              <a:cs typeface="Average"/>
              <a:sym typeface="Average"/>
            </a:endParaRPr>
          </a:p>
          <a:p>
            <a:pPr indent="0" lvl="0" marL="0" rtl="0" algn="l">
              <a:spcBef>
                <a:spcPts val="0"/>
              </a:spcBef>
              <a:spcAft>
                <a:spcPts val="0"/>
              </a:spcAft>
              <a:buNone/>
            </a:pPr>
            <a:r>
              <a:rPr i="1" lang="it">
                <a:solidFill>
                  <a:schemeClr val="dk1"/>
                </a:solidFill>
                <a:latin typeface="Average"/>
                <a:ea typeface="Average"/>
                <a:cs typeface="Average"/>
                <a:sym typeface="Average"/>
              </a:rPr>
              <a:t>Negin Amininodoushan</a:t>
            </a:r>
            <a:endParaRPr i="1">
              <a:solidFill>
                <a:schemeClr val="dk1"/>
              </a:solidFill>
              <a:latin typeface="Average"/>
              <a:ea typeface="Average"/>
              <a:cs typeface="Average"/>
              <a:sym typeface="Average"/>
            </a:endParaRPr>
          </a:p>
          <a:p>
            <a:pPr indent="0" lvl="0" marL="0" rtl="0" algn="l">
              <a:spcBef>
                <a:spcPts val="0"/>
              </a:spcBef>
              <a:spcAft>
                <a:spcPts val="0"/>
              </a:spcAft>
              <a:buNone/>
            </a:pPr>
            <a:r>
              <a:t/>
            </a:r>
            <a:endParaRPr i="1">
              <a:solidFill>
                <a:schemeClr val="dk1"/>
              </a:solidFill>
              <a:latin typeface="Average"/>
              <a:ea typeface="Average"/>
              <a:cs typeface="Average"/>
              <a:sym typeface="Average"/>
            </a:endParaRPr>
          </a:p>
          <a:p>
            <a:pPr indent="0" lvl="0" marL="0" rtl="0" algn="l">
              <a:spcBef>
                <a:spcPts val="0"/>
              </a:spcBef>
              <a:spcAft>
                <a:spcPts val="0"/>
              </a:spcAft>
              <a:buNone/>
            </a:pPr>
            <a:r>
              <a:rPr i="1" lang="it">
                <a:solidFill>
                  <a:schemeClr val="dk1"/>
                </a:solidFill>
                <a:latin typeface="Average"/>
                <a:ea typeface="Average"/>
                <a:cs typeface="Average"/>
                <a:sym typeface="Average"/>
              </a:rPr>
              <a:t>Simone</a:t>
            </a:r>
            <a:endParaRPr i="1">
              <a:solidFill>
                <a:schemeClr val="dk1"/>
              </a:solidFill>
              <a:latin typeface="Average"/>
              <a:ea typeface="Average"/>
              <a:cs typeface="Average"/>
              <a:sym typeface="Average"/>
            </a:endParaRPr>
          </a:p>
          <a:p>
            <a:pPr indent="0" lvl="0" marL="0" rtl="0" algn="l">
              <a:spcBef>
                <a:spcPts val="0"/>
              </a:spcBef>
              <a:spcAft>
                <a:spcPts val="0"/>
              </a:spcAft>
              <a:buNone/>
            </a:pPr>
            <a:r>
              <a:rPr i="1" lang="it">
                <a:solidFill>
                  <a:schemeClr val="dk1"/>
                </a:solidFill>
                <a:latin typeface="Average"/>
                <a:ea typeface="Average"/>
                <a:cs typeface="Average"/>
                <a:sym typeface="Average"/>
              </a:rPr>
              <a:t>Ercolino</a:t>
            </a:r>
            <a:endParaRPr i="1">
              <a:solidFill>
                <a:schemeClr val="dk1"/>
              </a:solidFill>
              <a:latin typeface="Average"/>
              <a:ea typeface="Average"/>
              <a:cs typeface="Average"/>
              <a:sym typeface="Average"/>
            </a:endParaRPr>
          </a:p>
          <a:p>
            <a:pPr indent="0" lvl="0" marL="0" rtl="0" algn="l">
              <a:spcBef>
                <a:spcPts val="0"/>
              </a:spcBef>
              <a:spcAft>
                <a:spcPts val="0"/>
              </a:spcAft>
              <a:buNone/>
            </a:pPr>
            <a:r>
              <a:t/>
            </a:r>
            <a:endParaRPr i="1">
              <a:solidFill>
                <a:schemeClr val="dk1"/>
              </a:solidFill>
              <a:latin typeface="Average"/>
              <a:ea typeface="Average"/>
              <a:cs typeface="Average"/>
              <a:sym typeface="Average"/>
            </a:endParaRPr>
          </a:p>
          <a:p>
            <a:pPr indent="0" lvl="0" marL="0" rtl="0" algn="l">
              <a:spcBef>
                <a:spcPts val="0"/>
              </a:spcBef>
              <a:spcAft>
                <a:spcPts val="0"/>
              </a:spcAft>
              <a:buNone/>
            </a:pPr>
            <a:r>
              <a:rPr i="1" lang="it">
                <a:solidFill>
                  <a:schemeClr val="dk1"/>
                </a:solidFill>
                <a:latin typeface="Average"/>
                <a:ea typeface="Average"/>
                <a:cs typeface="Average"/>
                <a:sym typeface="Average"/>
              </a:rPr>
              <a:t>Leonardo </a:t>
            </a:r>
            <a:endParaRPr i="1">
              <a:solidFill>
                <a:schemeClr val="dk1"/>
              </a:solidFill>
              <a:latin typeface="Average"/>
              <a:ea typeface="Average"/>
              <a:cs typeface="Average"/>
              <a:sym typeface="Average"/>
            </a:endParaRPr>
          </a:p>
          <a:p>
            <a:pPr indent="0" lvl="0" marL="0" rtl="0" algn="l">
              <a:spcBef>
                <a:spcPts val="0"/>
              </a:spcBef>
              <a:spcAft>
                <a:spcPts val="0"/>
              </a:spcAft>
              <a:buNone/>
            </a:pPr>
            <a:r>
              <a:rPr i="1" lang="it">
                <a:solidFill>
                  <a:schemeClr val="dk1"/>
                </a:solidFill>
                <a:latin typeface="Average"/>
                <a:ea typeface="Average"/>
                <a:cs typeface="Average"/>
                <a:sym typeface="Average"/>
              </a:rPr>
              <a:t>Placidi</a:t>
            </a:r>
            <a:endParaRPr i="1">
              <a:solidFill>
                <a:schemeClr val="dk1"/>
              </a:solidFill>
              <a:latin typeface="Average"/>
              <a:ea typeface="Average"/>
              <a:cs typeface="Average"/>
              <a:sym typeface="Average"/>
            </a:endParaRPr>
          </a:p>
          <a:p>
            <a:pPr indent="0" lvl="0" marL="0" rtl="0" algn="l">
              <a:spcBef>
                <a:spcPts val="0"/>
              </a:spcBef>
              <a:spcAft>
                <a:spcPts val="0"/>
              </a:spcAft>
              <a:buNone/>
            </a:pPr>
            <a:r>
              <a:t/>
            </a:r>
            <a:endParaRPr i="1">
              <a:solidFill>
                <a:schemeClr val="dk1"/>
              </a:solidFill>
              <a:latin typeface="Average"/>
              <a:ea typeface="Average"/>
              <a:cs typeface="Average"/>
              <a:sym typeface="Average"/>
            </a:endParaRPr>
          </a:p>
          <a:p>
            <a:pPr indent="0" lvl="0" marL="0" rtl="0" algn="l">
              <a:spcBef>
                <a:spcPts val="0"/>
              </a:spcBef>
              <a:spcAft>
                <a:spcPts val="0"/>
              </a:spcAft>
              <a:buNone/>
            </a:pPr>
            <a:r>
              <a:t/>
            </a:r>
            <a:endParaRPr sz="600">
              <a:solidFill>
                <a:schemeClr val="dk1"/>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258275"/>
            <a:ext cx="8520600" cy="572700"/>
          </a:xfrm>
          <a:prstGeom prst="rect">
            <a:avLst/>
          </a:prstGeom>
        </p:spPr>
        <p:txBody>
          <a:bodyPr anchorCtr="0" anchor="t" bIns="91425" lIns="91425" spcFirstLastPara="1" rIns="91425" wrap="square" tIns="91425">
            <a:normAutofit fontScale="90000"/>
          </a:bodyPr>
          <a:lstStyle/>
          <a:p>
            <a:pPr indent="-400050" lvl="0" marL="457200" rtl="0" algn="l">
              <a:spcBef>
                <a:spcPts val="0"/>
              </a:spcBef>
              <a:spcAft>
                <a:spcPts val="0"/>
              </a:spcAft>
              <a:buSzPct val="100000"/>
              <a:buAutoNum type="arabicParenR"/>
            </a:pPr>
            <a:r>
              <a:rPr lang="it"/>
              <a:t>Style transfer distribution by Gram matrix</a:t>
            </a:r>
            <a:endParaRPr/>
          </a:p>
        </p:txBody>
      </p:sp>
      <p:pic>
        <p:nvPicPr>
          <p:cNvPr id="147" name="Google Shape;147;p22"/>
          <p:cNvPicPr preferRelativeResize="0"/>
          <p:nvPr/>
        </p:nvPicPr>
        <p:blipFill>
          <a:blip r:embed="rId3">
            <a:alphaModFix/>
          </a:blip>
          <a:stretch>
            <a:fillRect/>
          </a:stretch>
        </p:blipFill>
        <p:spPr>
          <a:xfrm>
            <a:off x="1114623" y="907500"/>
            <a:ext cx="1562701" cy="2000250"/>
          </a:xfrm>
          <a:prstGeom prst="rect">
            <a:avLst/>
          </a:prstGeom>
          <a:noFill/>
          <a:ln>
            <a:noFill/>
          </a:ln>
        </p:spPr>
      </p:pic>
      <p:pic>
        <p:nvPicPr>
          <p:cNvPr id="148" name="Google Shape;148;p22"/>
          <p:cNvPicPr preferRelativeResize="0"/>
          <p:nvPr/>
        </p:nvPicPr>
        <p:blipFill>
          <a:blip r:embed="rId4">
            <a:alphaModFix/>
          </a:blip>
          <a:stretch>
            <a:fillRect/>
          </a:stretch>
        </p:blipFill>
        <p:spPr>
          <a:xfrm>
            <a:off x="3394282" y="943088"/>
            <a:ext cx="1714493" cy="2000250"/>
          </a:xfrm>
          <a:prstGeom prst="rect">
            <a:avLst/>
          </a:prstGeom>
          <a:noFill/>
          <a:ln>
            <a:noFill/>
          </a:ln>
        </p:spPr>
      </p:pic>
      <p:pic>
        <p:nvPicPr>
          <p:cNvPr id="149" name="Google Shape;149;p22"/>
          <p:cNvPicPr preferRelativeResize="0"/>
          <p:nvPr/>
        </p:nvPicPr>
        <p:blipFill>
          <a:blip r:embed="rId5">
            <a:alphaModFix/>
          </a:blip>
          <a:stretch>
            <a:fillRect/>
          </a:stretch>
        </p:blipFill>
        <p:spPr>
          <a:xfrm>
            <a:off x="3409900" y="3055475"/>
            <a:ext cx="1683238" cy="2000250"/>
          </a:xfrm>
          <a:prstGeom prst="rect">
            <a:avLst/>
          </a:prstGeom>
          <a:noFill/>
          <a:ln>
            <a:noFill/>
          </a:ln>
        </p:spPr>
      </p:pic>
      <p:pic>
        <p:nvPicPr>
          <p:cNvPr id="150" name="Google Shape;150;p22"/>
          <p:cNvPicPr preferRelativeResize="0"/>
          <p:nvPr/>
        </p:nvPicPr>
        <p:blipFill>
          <a:blip r:embed="rId6">
            <a:alphaModFix/>
          </a:blip>
          <a:stretch>
            <a:fillRect/>
          </a:stretch>
        </p:blipFill>
        <p:spPr>
          <a:xfrm>
            <a:off x="5825725" y="3055475"/>
            <a:ext cx="1683250" cy="1963800"/>
          </a:xfrm>
          <a:prstGeom prst="rect">
            <a:avLst/>
          </a:prstGeom>
          <a:noFill/>
          <a:ln>
            <a:noFill/>
          </a:ln>
        </p:spPr>
      </p:pic>
      <p:pic>
        <p:nvPicPr>
          <p:cNvPr id="151" name="Google Shape;151;p22"/>
          <p:cNvPicPr preferRelativeResize="0"/>
          <p:nvPr/>
        </p:nvPicPr>
        <p:blipFill>
          <a:blip r:embed="rId7">
            <a:alphaModFix/>
          </a:blip>
          <a:stretch>
            <a:fillRect/>
          </a:stretch>
        </p:blipFill>
        <p:spPr>
          <a:xfrm>
            <a:off x="5825725" y="961321"/>
            <a:ext cx="1683250" cy="1963792"/>
          </a:xfrm>
          <a:prstGeom prst="rect">
            <a:avLst/>
          </a:prstGeom>
          <a:noFill/>
          <a:ln>
            <a:noFill/>
          </a:ln>
        </p:spPr>
      </p:pic>
      <p:sp>
        <p:nvSpPr>
          <p:cNvPr id="152" name="Google Shape;152;p22"/>
          <p:cNvSpPr txBox="1"/>
          <p:nvPr/>
        </p:nvSpPr>
        <p:spPr>
          <a:xfrm>
            <a:off x="2849050" y="1767175"/>
            <a:ext cx="37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rgbClr val="FFFFFF"/>
                </a:solidFill>
                <a:latin typeface="Average"/>
                <a:ea typeface="Average"/>
                <a:cs typeface="Average"/>
                <a:sym typeface="Average"/>
              </a:rPr>
              <a:t>+</a:t>
            </a:r>
            <a:endParaRPr b="1" sz="2100">
              <a:solidFill>
                <a:srgbClr val="FFFFFF"/>
              </a:solidFill>
              <a:latin typeface="Average"/>
              <a:ea typeface="Average"/>
              <a:cs typeface="Average"/>
              <a:sym typeface="Average"/>
            </a:endParaRPr>
          </a:p>
        </p:txBody>
      </p:sp>
      <p:sp>
        <p:nvSpPr>
          <p:cNvPr id="153" name="Google Shape;153;p22"/>
          <p:cNvSpPr txBox="1"/>
          <p:nvPr/>
        </p:nvSpPr>
        <p:spPr>
          <a:xfrm>
            <a:off x="5280500" y="1790275"/>
            <a:ext cx="37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800">
                <a:solidFill>
                  <a:srgbClr val="FFFFFF"/>
                </a:solidFill>
                <a:latin typeface="Average"/>
                <a:ea typeface="Average"/>
                <a:cs typeface="Average"/>
                <a:sym typeface="Average"/>
              </a:rPr>
              <a:t>=</a:t>
            </a:r>
            <a:endParaRPr b="1" sz="1800">
              <a:solidFill>
                <a:srgbClr val="FFFFFF"/>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5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How to remove high frequency noises? </a:t>
            </a:r>
            <a:endParaRPr/>
          </a:p>
        </p:txBody>
      </p:sp>
      <p:sp>
        <p:nvSpPr>
          <p:cNvPr id="159" name="Google Shape;159;p23"/>
          <p:cNvSpPr txBox="1"/>
          <p:nvPr/>
        </p:nvSpPr>
        <p:spPr>
          <a:xfrm>
            <a:off x="406225" y="521950"/>
            <a:ext cx="85206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a:p>
            <a:pPr indent="-374650" lvl="0" marL="457200" rtl="0" algn="l">
              <a:spcBef>
                <a:spcPts val="0"/>
              </a:spcBef>
              <a:spcAft>
                <a:spcPts val="0"/>
              </a:spcAft>
              <a:buClr>
                <a:srgbClr val="FFFFFF"/>
              </a:buClr>
              <a:buSzPts val="2300"/>
              <a:buFont typeface="Average"/>
              <a:buChar char="★"/>
            </a:pPr>
            <a:r>
              <a:rPr lang="it" sz="2300">
                <a:solidFill>
                  <a:srgbClr val="FFFFFF"/>
                </a:solidFill>
                <a:latin typeface="Average"/>
                <a:ea typeface="Average"/>
                <a:cs typeface="Average"/>
                <a:sym typeface="Average"/>
              </a:rPr>
              <a:t>Add another loss term (Total </a:t>
            </a:r>
            <a:r>
              <a:rPr lang="it" sz="2300">
                <a:solidFill>
                  <a:srgbClr val="FFFFFF"/>
                </a:solidFill>
                <a:latin typeface="Average"/>
                <a:ea typeface="Average"/>
                <a:cs typeface="Average"/>
                <a:sym typeface="Average"/>
              </a:rPr>
              <a:t>variational</a:t>
            </a:r>
            <a:r>
              <a:rPr lang="it" sz="2300">
                <a:solidFill>
                  <a:srgbClr val="FFFFFF"/>
                </a:solidFill>
                <a:latin typeface="Average"/>
                <a:ea typeface="Average"/>
                <a:cs typeface="Average"/>
                <a:sym typeface="Average"/>
              </a:rPr>
              <a:t> loss)</a:t>
            </a:r>
            <a:endParaRPr sz="2300">
              <a:solidFill>
                <a:srgbClr val="FFFFFF"/>
              </a:solidFill>
              <a:latin typeface="Average"/>
              <a:ea typeface="Average"/>
              <a:cs typeface="Average"/>
              <a:sym typeface="Average"/>
            </a:endParaRPr>
          </a:p>
        </p:txBody>
      </p:sp>
      <p:pic>
        <p:nvPicPr>
          <p:cNvPr descr="L_{variance} =  \sum_{ij}|x_{i,j}-x_{i+1,j} | + |x_{i,j}-x_{i,j+1} |" id="160" name="Google Shape;160;p23" title="MathEquation,#f5f0f0"/>
          <p:cNvPicPr preferRelativeResize="0"/>
          <p:nvPr/>
        </p:nvPicPr>
        <p:blipFill>
          <a:blip r:embed="rId3">
            <a:alphaModFix/>
          </a:blip>
          <a:stretch>
            <a:fillRect/>
          </a:stretch>
        </p:blipFill>
        <p:spPr>
          <a:xfrm>
            <a:off x="577773" y="1237175"/>
            <a:ext cx="7765406" cy="572700"/>
          </a:xfrm>
          <a:prstGeom prst="rect">
            <a:avLst/>
          </a:prstGeom>
          <a:noFill/>
          <a:ln>
            <a:noFill/>
          </a:ln>
        </p:spPr>
      </p:pic>
      <p:pic>
        <p:nvPicPr>
          <p:cNvPr id="161" name="Google Shape;161;p23"/>
          <p:cNvPicPr preferRelativeResize="0"/>
          <p:nvPr/>
        </p:nvPicPr>
        <p:blipFill>
          <a:blip r:embed="rId4">
            <a:alphaModFix/>
          </a:blip>
          <a:stretch>
            <a:fillRect/>
          </a:stretch>
        </p:blipFill>
        <p:spPr>
          <a:xfrm>
            <a:off x="6513250" y="3301000"/>
            <a:ext cx="1407200" cy="1761950"/>
          </a:xfrm>
          <a:prstGeom prst="rect">
            <a:avLst/>
          </a:prstGeom>
          <a:noFill/>
          <a:ln>
            <a:noFill/>
          </a:ln>
        </p:spPr>
      </p:pic>
      <p:pic>
        <p:nvPicPr>
          <p:cNvPr id="162" name="Google Shape;162;p23"/>
          <p:cNvPicPr preferRelativeResize="0"/>
          <p:nvPr/>
        </p:nvPicPr>
        <p:blipFill>
          <a:blip r:embed="rId5">
            <a:alphaModFix/>
          </a:blip>
          <a:stretch>
            <a:fillRect/>
          </a:stretch>
        </p:blipFill>
        <p:spPr>
          <a:xfrm>
            <a:off x="5283275" y="1848863"/>
            <a:ext cx="1510275" cy="1761969"/>
          </a:xfrm>
          <a:prstGeom prst="rect">
            <a:avLst/>
          </a:prstGeom>
          <a:noFill/>
          <a:ln>
            <a:noFill/>
          </a:ln>
        </p:spPr>
      </p:pic>
      <p:pic>
        <p:nvPicPr>
          <p:cNvPr id="163" name="Google Shape;163;p23"/>
          <p:cNvPicPr preferRelativeResize="0"/>
          <p:nvPr/>
        </p:nvPicPr>
        <p:blipFill>
          <a:blip r:embed="rId6">
            <a:alphaModFix/>
          </a:blip>
          <a:stretch>
            <a:fillRect/>
          </a:stretch>
        </p:blipFill>
        <p:spPr>
          <a:xfrm>
            <a:off x="2884550" y="3401625"/>
            <a:ext cx="1407205" cy="1641750"/>
          </a:xfrm>
          <a:prstGeom prst="rect">
            <a:avLst/>
          </a:prstGeom>
          <a:noFill/>
          <a:ln>
            <a:noFill/>
          </a:ln>
        </p:spPr>
      </p:pic>
      <p:pic>
        <p:nvPicPr>
          <p:cNvPr id="164" name="Google Shape;164;p23"/>
          <p:cNvPicPr preferRelativeResize="0"/>
          <p:nvPr/>
        </p:nvPicPr>
        <p:blipFill>
          <a:blip r:embed="rId7">
            <a:alphaModFix/>
          </a:blip>
          <a:stretch>
            <a:fillRect/>
          </a:stretch>
        </p:blipFill>
        <p:spPr>
          <a:xfrm>
            <a:off x="1797125" y="1848850"/>
            <a:ext cx="1510275" cy="1761995"/>
          </a:xfrm>
          <a:prstGeom prst="rect">
            <a:avLst/>
          </a:prstGeom>
          <a:noFill/>
          <a:ln>
            <a:noFill/>
          </a:ln>
        </p:spPr>
      </p:pic>
      <p:sp>
        <p:nvSpPr>
          <p:cNvPr id="165" name="Google Shape;165;p23"/>
          <p:cNvSpPr/>
          <p:nvPr/>
        </p:nvSpPr>
        <p:spPr>
          <a:xfrm>
            <a:off x="3904100" y="2416825"/>
            <a:ext cx="763200" cy="381900"/>
          </a:xfrm>
          <a:prstGeom prst="striped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5020900" y="4081275"/>
            <a:ext cx="763200" cy="381900"/>
          </a:xfrm>
          <a:prstGeom prst="striped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20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Downsides and solutions</a:t>
            </a:r>
            <a:endParaRPr/>
          </a:p>
        </p:txBody>
      </p:sp>
      <p:sp>
        <p:nvSpPr>
          <p:cNvPr id="172" name="Google Shape;172;p24"/>
          <p:cNvSpPr txBox="1"/>
          <p:nvPr>
            <p:ph idx="1" type="body"/>
          </p:nvPr>
        </p:nvSpPr>
        <p:spPr>
          <a:xfrm>
            <a:off x="311700" y="979125"/>
            <a:ext cx="8520600" cy="35898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it"/>
              <a:t>Undesired style and texture changes in the background</a:t>
            </a:r>
            <a:endParaRPr/>
          </a:p>
          <a:p>
            <a:pPr indent="-342900" lvl="0" marL="457200" rtl="0" algn="l">
              <a:lnSpc>
                <a:spcPct val="150000"/>
              </a:lnSpc>
              <a:spcBef>
                <a:spcPts val="0"/>
              </a:spcBef>
              <a:spcAft>
                <a:spcPts val="0"/>
              </a:spcAft>
              <a:buSzPts val="1800"/>
              <a:buChar char="●"/>
            </a:pPr>
            <a:r>
              <a:rPr lang="it"/>
              <a:t>Not very specific changes to the different parts of the face (nose, eyes, lips, …)</a:t>
            </a:r>
            <a:endParaRPr/>
          </a:p>
          <a:p>
            <a:pPr indent="-342900" lvl="0" marL="457200" rtl="0" algn="l">
              <a:lnSpc>
                <a:spcPct val="150000"/>
              </a:lnSpc>
              <a:spcBef>
                <a:spcPts val="0"/>
              </a:spcBef>
              <a:spcAft>
                <a:spcPts val="0"/>
              </a:spcAft>
              <a:buSzPts val="1800"/>
              <a:buChar char="●"/>
            </a:pPr>
            <a:r>
              <a:rPr lang="it"/>
              <a:t>How to put back the cropped face back to the original image? (</a:t>
            </a:r>
            <a:r>
              <a:rPr lang="it"/>
              <a:t>inconsistency</a:t>
            </a:r>
            <a:r>
              <a:rPr lang="it"/>
              <a:t>)</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rPr lang="it"/>
              <a:t>  </a:t>
            </a:r>
            <a:r>
              <a:rPr b="1" lang="it" sz="2100">
                <a:solidFill>
                  <a:schemeClr val="accent4"/>
                </a:solidFill>
              </a:rPr>
              <a:t>Next step</a:t>
            </a:r>
            <a:r>
              <a:rPr lang="it"/>
              <a:t>: considering face segmentation and style transfering matching pairs.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5"/>
          <p:cNvPicPr preferRelativeResize="0"/>
          <p:nvPr/>
        </p:nvPicPr>
        <p:blipFill>
          <a:blip r:embed="rId3">
            <a:alphaModFix/>
          </a:blip>
          <a:stretch>
            <a:fillRect/>
          </a:stretch>
        </p:blipFill>
        <p:spPr>
          <a:xfrm>
            <a:off x="2197325" y="39875"/>
            <a:ext cx="4517350" cy="1607150"/>
          </a:xfrm>
          <a:prstGeom prst="rect">
            <a:avLst/>
          </a:prstGeom>
          <a:noFill/>
          <a:ln>
            <a:noFill/>
          </a:ln>
        </p:spPr>
      </p:pic>
      <p:pic>
        <p:nvPicPr>
          <p:cNvPr id="178" name="Google Shape;178;p25"/>
          <p:cNvPicPr preferRelativeResize="0"/>
          <p:nvPr/>
        </p:nvPicPr>
        <p:blipFill>
          <a:blip r:embed="rId4">
            <a:alphaModFix/>
          </a:blip>
          <a:stretch>
            <a:fillRect/>
          </a:stretch>
        </p:blipFill>
        <p:spPr>
          <a:xfrm>
            <a:off x="2853001" y="1647025"/>
            <a:ext cx="3437977" cy="3496475"/>
          </a:xfrm>
          <a:prstGeom prst="rect">
            <a:avLst/>
          </a:prstGeom>
          <a:noFill/>
          <a:ln>
            <a:noFill/>
          </a:ln>
        </p:spPr>
      </p:pic>
      <p:sp>
        <p:nvSpPr>
          <p:cNvPr id="179" name="Google Shape;179;p25"/>
          <p:cNvSpPr txBox="1"/>
          <p:nvPr/>
        </p:nvSpPr>
        <p:spPr>
          <a:xfrm>
            <a:off x="6740400" y="431775"/>
            <a:ext cx="10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Average"/>
                <a:ea typeface="Average"/>
                <a:cs typeface="Average"/>
                <a:sym typeface="Average"/>
              </a:rPr>
              <a:t>bib [2]</a:t>
            </a:r>
            <a:endParaRPr>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225400" y="14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Deep style transfer</a:t>
            </a:r>
            <a:endParaRPr/>
          </a:p>
        </p:txBody>
      </p:sp>
      <p:sp>
        <p:nvSpPr>
          <p:cNvPr id="185" name="Google Shape;185;p26"/>
          <p:cNvSpPr txBox="1"/>
          <p:nvPr>
            <p:ph idx="1" type="body"/>
          </p:nvPr>
        </p:nvSpPr>
        <p:spPr>
          <a:xfrm>
            <a:off x="262700" y="861750"/>
            <a:ext cx="8520600" cy="367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The Deep Photo Style Transfer algorithm consists of creating a segmentation mask, grouping segmentation classes, defining and precomputing loss functions and gradually optimizing the transfer image.</a:t>
            </a:r>
            <a:endParaRPr/>
          </a:p>
        </p:txBody>
      </p:sp>
      <p:pic>
        <p:nvPicPr>
          <p:cNvPr id="186" name="Google Shape;186;p26"/>
          <p:cNvPicPr preferRelativeResize="0"/>
          <p:nvPr/>
        </p:nvPicPr>
        <p:blipFill>
          <a:blip r:embed="rId3">
            <a:alphaModFix/>
          </a:blip>
          <a:stretch>
            <a:fillRect/>
          </a:stretch>
        </p:blipFill>
        <p:spPr>
          <a:xfrm>
            <a:off x="1594713" y="1996575"/>
            <a:ext cx="5856569" cy="3146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 NEW LOSS to include semantic regions!</a:t>
            </a:r>
            <a:endParaRPr/>
          </a:p>
        </p:txBody>
      </p:sp>
      <p:sp>
        <p:nvSpPr>
          <p:cNvPr id="192" name="Google Shape;192;p27"/>
          <p:cNvSpPr txBox="1"/>
          <p:nvPr>
            <p:ph idx="1" type="body"/>
          </p:nvPr>
        </p:nvSpPr>
        <p:spPr>
          <a:xfrm>
            <a:off x="311700" y="1152475"/>
            <a:ext cx="8520600" cy="3416400"/>
          </a:xfrm>
          <a:prstGeom prst="rect">
            <a:avLst/>
          </a:prstGeom>
          <a:solidFill>
            <a:schemeClr val="lt1"/>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it"/>
              <a:t>Style loss →</a:t>
            </a:r>
            <a:r>
              <a:rPr lang="it"/>
              <a:t> </a:t>
            </a:r>
            <a:r>
              <a:rPr lang="it"/>
              <a:t> computed encoding Gram matrices → does not take semantic regions into account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 use semantic segmentation!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 a NEW LOSS!</a:t>
            </a:r>
            <a:endParaRPr/>
          </a:p>
          <a:p>
            <a:pPr indent="0" lvl="0" marL="0" rtl="0" algn="l">
              <a:spcBef>
                <a:spcPts val="1200"/>
              </a:spcBef>
              <a:spcAft>
                <a:spcPts val="1200"/>
              </a:spcAft>
              <a:buNone/>
            </a:pPr>
            <a:r>
              <a:t/>
            </a:r>
            <a:endParaRPr/>
          </a:p>
        </p:txBody>
      </p:sp>
      <p:pic>
        <p:nvPicPr>
          <p:cNvPr descr="L_{s+}^l = \sum _{c=1}^C \frac{1}{2N_{l,c}^2}\sum_{i,j}(G_{c.l}[O]-G_{c.l}[S])_{ij}^2" id="193" name="Google Shape;193;p27" title="MathEquation,#f7f7f7"/>
          <p:cNvPicPr preferRelativeResize="0"/>
          <p:nvPr/>
        </p:nvPicPr>
        <p:blipFill>
          <a:blip r:embed="rId3">
            <a:alphaModFix/>
          </a:blip>
          <a:stretch>
            <a:fillRect/>
          </a:stretch>
        </p:blipFill>
        <p:spPr>
          <a:xfrm>
            <a:off x="2545875" y="3330350"/>
            <a:ext cx="5707866" cy="63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Matting Laplacian</a:t>
            </a:r>
            <a:endParaRPr/>
          </a:p>
        </p:txBody>
      </p:sp>
      <p:sp>
        <p:nvSpPr>
          <p:cNvPr id="199" name="Google Shape;199;p28"/>
          <p:cNvSpPr txBox="1"/>
          <p:nvPr/>
        </p:nvSpPr>
        <p:spPr>
          <a:xfrm>
            <a:off x="360025" y="1191050"/>
            <a:ext cx="8472300" cy="29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800">
                <a:solidFill>
                  <a:schemeClr val="accent3"/>
                </a:solidFill>
                <a:latin typeface="Average"/>
                <a:ea typeface="Average"/>
                <a:cs typeface="Average"/>
                <a:sym typeface="Average"/>
              </a:rPr>
              <a:t>The matting laplacian is a closed-form image matting method to extract an object from an image, this matting laplacian represents a gray scale matte as a locally affine combination of the red, green and blue (RGB) input channels.</a:t>
            </a:r>
            <a:endParaRPr sz="1800">
              <a:solidFill>
                <a:schemeClr val="accent3"/>
              </a:solidFill>
              <a:latin typeface="Average"/>
              <a:ea typeface="Average"/>
              <a:cs typeface="Average"/>
              <a:sym typeface="Average"/>
            </a:endParaRPr>
          </a:p>
          <a:p>
            <a:pPr indent="0" lvl="0" marL="0" rtl="0" algn="l">
              <a:lnSpc>
                <a:spcPct val="115000"/>
              </a:lnSpc>
              <a:spcBef>
                <a:spcPts val="1200"/>
              </a:spcBef>
              <a:spcAft>
                <a:spcPts val="0"/>
              </a:spcAft>
              <a:buNone/>
            </a:pPr>
            <a:r>
              <a:t/>
            </a:r>
            <a:endParaRPr sz="1800">
              <a:solidFill>
                <a:schemeClr val="accent3"/>
              </a:solidFill>
              <a:latin typeface="Average"/>
              <a:ea typeface="Average"/>
              <a:cs typeface="Average"/>
              <a:sym typeface="Average"/>
            </a:endParaRPr>
          </a:p>
          <a:p>
            <a:pPr indent="0" lvl="0" marL="0" rtl="0" algn="l">
              <a:lnSpc>
                <a:spcPct val="115000"/>
              </a:lnSpc>
              <a:spcBef>
                <a:spcPts val="1200"/>
              </a:spcBef>
              <a:spcAft>
                <a:spcPts val="0"/>
              </a:spcAft>
              <a:buNone/>
            </a:pPr>
            <a:r>
              <a:t/>
            </a:r>
            <a:endParaRPr sz="1800">
              <a:solidFill>
                <a:schemeClr val="accent3"/>
              </a:solidFill>
              <a:latin typeface="Average"/>
              <a:ea typeface="Average"/>
              <a:cs typeface="Average"/>
              <a:sym typeface="Average"/>
            </a:endParaRPr>
          </a:p>
          <a:p>
            <a:pPr indent="0" lvl="0" marL="0" rtl="0" algn="l">
              <a:lnSpc>
                <a:spcPct val="115000"/>
              </a:lnSpc>
              <a:spcBef>
                <a:spcPts val="1200"/>
              </a:spcBef>
              <a:spcAft>
                <a:spcPts val="0"/>
              </a:spcAft>
              <a:buNone/>
            </a:pPr>
            <a:r>
              <a:rPr lang="it" sz="1800">
                <a:solidFill>
                  <a:schemeClr val="accent3"/>
                </a:solidFill>
                <a:latin typeface="Average"/>
                <a:ea typeface="Average"/>
                <a:cs typeface="Average"/>
                <a:sym typeface="Average"/>
              </a:rPr>
              <a:t>The affine loss is defined as:</a:t>
            </a:r>
            <a:endParaRPr sz="1800">
              <a:solidFill>
                <a:schemeClr val="accent3"/>
              </a:solidFill>
              <a:latin typeface="Average"/>
              <a:ea typeface="Average"/>
              <a:cs typeface="Average"/>
              <a:sym typeface="Average"/>
            </a:endParaRPr>
          </a:p>
          <a:p>
            <a:pPr indent="0" lvl="0" marL="0" rtl="0" algn="l">
              <a:lnSpc>
                <a:spcPct val="115000"/>
              </a:lnSpc>
              <a:spcBef>
                <a:spcPts val="1200"/>
              </a:spcBef>
              <a:spcAft>
                <a:spcPts val="1200"/>
              </a:spcAft>
              <a:buNone/>
            </a:pPr>
            <a:r>
              <a:t/>
            </a:r>
            <a:endParaRPr sz="1800">
              <a:solidFill>
                <a:schemeClr val="accent3"/>
              </a:solidFill>
              <a:latin typeface="Average"/>
              <a:ea typeface="Average"/>
              <a:cs typeface="Average"/>
              <a:sym typeface="Average"/>
            </a:endParaRPr>
          </a:p>
        </p:txBody>
      </p:sp>
      <p:pic>
        <p:nvPicPr>
          <p:cNvPr id="200" name="Google Shape;200;p28"/>
          <p:cNvPicPr preferRelativeResize="0"/>
          <p:nvPr/>
        </p:nvPicPr>
        <p:blipFill>
          <a:blip r:embed="rId3">
            <a:alphaModFix/>
          </a:blip>
          <a:stretch>
            <a:fillRect/>
          </a:stretch>
        </p:blipFill>
        <p:spPr>
          <a:xfrm>
            <a:off x="400225" y="2456400"/>
            <a:ext cx="4125725" cy="365550"/>
          </a:xfrm>
          <a:prstGeom prst="rect">
            <a:avLst/>
          </a:prstGeom>
          <a:noFill/>
          <a:ln>
            <a:noFill/>
          </a:ln>
        </p:spPr>
      </p:pic>
      <p:pic>
        <p:nvPicPr>
          <p:cNvPr descr="L_m =  \sum _{c=1}^3 V_c[O]^TM_IV_c[O]" id="201" name="Google Shape;201;p28" title="MathEquation,#f7f7f7"/>
          <p:cNvPicPr preferRelativeResize="0"/>
          <p:nvPr/>
        </p:nvPicPr>
        <p:blipFill>
          <a:blip r:embed="rId4">
            <a:alphaModFix/>
          </a:blip>
          <a:stretch>
            <a:fillRect/>
          </a:stretch>
        </p:blipFill>
        <p:spPr>
          <a:xfrm>
            <a:off x="3212563" y="3179500"/>
            <a:ext cx="4926438" cy="57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final Loss</a:t>
            </a:r>
            <a:endParaRPr/>
          </a:p>
        </p:txBody>
      </p:sp>
      <p:sp>
        <p:nvSpPr>
          <p:cNvPr id="207" name="Google Shape;207;p29"/>
          <p:cNvSpPr txBox="1"/>
          <p:nvPr>
            <p:ph idx="1" type="body"/>
          </p:nvPr>
        </p:nvSpPr>
        <p:spPr>
          <a:xfrm>
            <a:off x="311700" y="1152475"/>
            <a:ext cx="8520600" cy="160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it"/>
              <a:t>Final loss formula = Neural style transfer + Augmented style loss + </a:t>
            </a:r>
            <a:r>
              <a:rPr lang="it"/>
              <a:t>photorealism</a:t>
            </a:r>
            <a:r>
              <a:rPr lang="it"/>
              <a:t> regularization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descr="L = \sum _{l=1}^L \alpha_l L_c ^l + \Gamma\sum_{l=1}^L\beta_l L_{s+}^l + \lambda L_m" id="208" name="Google Shape;208;p29" title="MathEquation,#f7f7f7"/>
          <p:cNvPicPr preferRelativeResize="0"/>
          <p:nvPr/>
        </p:nvPicPr>
        <p:blipFill>
          <a:blip r:embed="rId3">
            <a:alphaModFix/>
          </a:blip>
          <a:stretch>
            <a:fillRect/>
          </a:stretch>
        </p:blipFill>
        <p:spPr>
          <a:xfrm>
            <a:off x="656388" y="2415125"/>
            <a:ext cx="7362318" cy="635000"/>
          </a:xfrm>
          <a:prstGeom prst="rect">
            <a:avLst/>
          </a:prstGeom>
          <a:noFill/>
          <a:ln>
            <a:noFill/>
          </a:ln>
        </p:spPr>
      </p:pic>
      <p:pic>
        <p:nvPicPr>
          <p:cNvPr descr="\lambda" id="209" name="Google Shape;209;p29" title="MathEquation,#f7f3f3"/>
          <p:cNvPicPr preferRelativeResize="0"/>
          <p:nvPr/>
        </p:nvPicPr>
        <p:blipFill>
          <a:blip r:embed="rId4">
            <a:alphaModFix/>
          </a:blip>
          <a:stretch>
            <a:fillRect/>
          </a:stretch>
        </p:blipFill>
        <p:spPr>
          <a:xfrm>
            <a:off x="656400" y="3495100"/>
            <a:ext cx="288826" cy="449100"/>
          </a:xfrm>
          <a:prstGeom prst="rect">
            <a:avLst/>
          </a:prstGeom>
          <a:noFill/>
          <a:ln>
            <a:noFill/>
          </a:ln>
        </p:spPr>
      </p:pic>
      <p:sp>
        <p:nvSpPr>
          <p:cNvPr id="210" name="Google Shape;210;p29"/>
          <p:cNvSpPr txBox="1"/>
          <p:nvPr/>
        </p:nvSpPr>
        <p:spPr>
          <a:xfrm>
            <a:off x="1028700" y="3473350"/>
            <a:ext cx="4461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100">
                <a:solidFill>
                  <a:srgbClr val="D9D9D9"/>
                </a:solidFill>
                <a:latin typeface="Average"/>
                <a:ea typeface="Average"/>
                <a:cs typeface="Average"/>
                <a:sym typeface="Average"/>
              </a:rPr>
              <a:t>=  weighting parameter for affine loss</a:t>
            </a:r>
            <a:endParaRPr sz="2100">
              <a:solidFill>
                <a:srgbClr val="D9D9D9"/>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We didn’t use the NIMA loss (used in bib[2])</a:t>
            </a:r>
            <a:endParaRPr/>
          </a:p>
        </p:txBody>
      </p:sp>
      <p:sp>
        <p:nvSpPr>
          <p:cNvPr id="216" name="Google Shape;21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NIMA is a model trained to rate the aesthetics of images based on human reference ratings.</a:t>
            </a:r>
            <a:endParaRPr/>
          </a:p>
          <a:p>
            <a:pPr indent="0" lvl="0" marL="0" rtl="0" algn="l">
              <a:spcBef>
                <a:spcPts val="1200"/>
              </a:spcBef>
              <a:spcAft>
                <a:spcPts val="0"/>
              </a:spcAft>
              <a:buNone/>
            </a:pPr>
            <a:r>
              <a:rPr lang="it"/>
              <a:t>And we decided to not use it since:</a:t>
            </a:r>
            <a:endParaRPr/>
          </a:p>
          <a:p>
            <a:pPr indent="-342900" lvl="0" marL="457200" rtl="0" algn="l">
              <a:spcBef>
                <a:spcPts val="1200"/>
              </a:spcBef>
              <a:spcAft>
                <a:spcPts val="0"/>
              </a:spcAft>
              <a:buSzPts val="1800"/>
              <a:buAutoNum type="arabicParenR"/>
            </a:pPr>
            <a:r>
              <a:rPr lang="it"/>
              <a:t>it </a:t>
            </a:r>
            <a:r>
              <a:rPr lang="it"/>
              <a:t>does not seem to provide a reasonable aesthetic rating. It is possible that images that look worse subjectively than other images achieve a higher NIMA score.</a:t>
            </a:r>
            <a:endParaRPr/>
          </a:p>
          <a:p>
            <a:pPr indent="-342900" lvl="0" marL="457200" rtl="0" algn="l">
              <a:spcBef>
                <a:spcPts val="0"/>
              </a:spcBef>
              <a:spcAft>
                <a:spcPts val="0"/>
              </a:spcAft>
              <a:buSzPts val="1800"/>
              <a:buAutoNum type="arabicParenR"/>
            </a:pPr>
            <a:r>
              <a:rPr lang="it"/>
              <a:t>making images look subjectively good or aesthetically does not necessarily correlate with images looking photorealistic.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24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Attributions of the Deep style transfer model</a:t>
            </a:r>
            <a:endParaRPr/>
          </a:p>
        </p:txBody>
      </p:sp>
      <p:sp>
        <p:nvSpPr>
          <p:cNvPr id="222" name="Google Shape;222;p31"/>
          <p:cNvSpPr txBox="1"/>
          <p:nvPr>
            <p:ph idx="1" type="body"/>
          </p:nvPr>
        </p:nvSpPr>
        <p:spPr>
          <a:xfrm>
            <a:off x="311700" y="892325"/>
            <a:ext cx="8520600" cy="3664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b="1" lang="it" sz="1900"/>
              <a:t>with </a:t>
            </a:r>
            <a:r>
              <a:rPr b="1" lang="it" sz="1900"/>
              <a:t>N</a:t>
            </a:r>
            <a:r>
              <a:rPr b="1" lang="it" sz="1900"/>
              <a:t>IMA loss as you can see results are disappointing.</a:t>
            </a:r>
            <a:endParaRPr b="1" sz="1900"/>
          </a:p>
        </p:txBody>
      </p:sp>
      <p:pic>
        <p:nvPicPr>
          <p:cNvPr id="223" name="Google Shape;223;p31"/>
          <p:cNvPicPr preferRelativeResize="0"/>
          <p:nvPr/>
        </p:nvPicPr>
        <p:blipFill>
          <a:blip r:embed="rId3">
            <a:alphaModFix/>
          </a:blip>
          <a:stretch>
            <a:fillRect/>
          </a:stretch>
        </p:blipFill>
        <p:spPr>
          <a:xfrm>
            <a:off x="2516975" y="1452050"/>
            <a:ext cx="3104475" cy="3104475"/>
          </a:xfrm>
          <a:prstGeom prst="rect">
            <a:avLst/>
          </a:prstGeom>
          <a:noFill/>
          <a:ln>
            <a:noFill/>
          </a:ln>
        </p:spPr>
      </p:pic>
      <p:cxnSp>
        <p:nvCxnSpPr>
          <p:cNvPr id="224" name="Google Shape;224;p31"/>
          <p:cNvCxnSpPr/>
          <p:nvPr/>
        </p:nvCxnSpPr>
        <p:spPr>
          <a:xfrm rot="10800000">
            <a:off x="4318400" y="3906075"/>
            <a:ext cx="150000" cy="300000"/>
          </a:xfrm>
          <a:prstGeom prst="straightConnector1">
            <a:avLst/>
          </a:prstGeom>
          <a:noFill/>
          <a:ln cap="flat" cmpd="sng" w="9525">
            <a:solidFill>
              <a:srgbClr val="FF0000"/>
            </a:solidFill>
            <a:prstDash val="solid"/>
            <a:round/>
            <a:headEnd len="med" w="med" type="none"/>
            <a:tailEnd len="med" w="med" type="triangle"/>
          </a:ln>
        </p:spPr>
      </p:cxnSp>
      <p:cxnSp>
        <p:nvCxnSpPr>
          <p:cNvPr id="225" name="Google Shape;225;p31"/>
          <p:cNvCxnSpPr/>
          <p:nvPr/>
        </p:nvCxnSpPr>
        <p:spPr>
          <a:xfrm rot="10800000">
            <a:off x="4189700" y="2132325"/>
            <a:ext cx="53700" cy="353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What is Image style transfer?</a:t>
            </a:r>
            <a:endParaRPr/>
          </a:p>
        </p:txBody>
      </p:sp>
      <p:sp>
        <p:nvSpPr>
          <p:cNvPr id="69" name="Google Shape;6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2000"/>
              <a:t>The task is to take two images, extract content from one image, style(texture) from the other and merge them together into one final image that looks realistic.</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pic>
        <p:nvPicPr>
          <p:cNvPr id="70" name="Google Shape;70;p14"/>
          <p:cNvPicPr preferRelativeResize="0"/>
          <p:nvPr/>
        </p:nvPicPr>
        <p:blipFill>
          <a:blip r:embed="rId3">
            <a:alphaModFix/>
          </a:blip>
          <a:stretch>
            <a:fillRect/>
          </a:stretch>
        </p:blipFill>
        <p:spPr>
          <a:xfrm>
            <a:off x="1238250" y="2349538"/>
            <a:ext cx="6667500" cy="2219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Our Model Pipeline</a:t>
            </a:r>
            <a:endParaRPr/>
          </a:p>
        </p:txBody>
      </p:sp>
      <p:pic>
        <p:nvPicPr>
          <p:cNvPr id="231" name="Google Shape;231;p32"/>
          <p:cNvPicPr preferRelativeResize="0"/>
          <p:nvPr/>
        </p:nvPicPr>
        <p:blipFill>
          <a:blip r:embed="rId3">
            <a:alphaModFix/>
          </a:blip>
          <a:stretch>
            <a:fillRect/>
          </a:stretch>
        </p:blipFill>
        <p:spPr>
          <a:xfrm>
            <a:off x="2984137" y="3005225"/>
            <a:ext cx="1271250" cy="1298250"/>
          </a:xfrm>
          <a:prstGeom prst="rect">
            <a:avLst/>
          </a:prstGeom>
          <a:noFill/>
          <a:ln>
            <a:noFill/>
          </a:ln>
        </p:spPr>
      </p:pic>
      <p:pic>
        <p:nvPicPr>
          <p:cNvPr id="232" name="Google Shape;232;p32"/>
          <p:cNvPicPr preferRelativeResize="0"/>
          <p:nvPr/>
        </p:nvPicPr>
        <p:blipFill>
          <a:blip r:embed="rId4">
            <a:alphaModFix/>
          </a:blip>
          <a:stretch>
            <a:fillRect/>
          </a:stretch>
        </p:blipFill>
        <p:spPr>
          <a:xfrm>
            <a:off x="4749413" y="3005225"/>
            <a:ext cx="1298200" cy="1298200"/>
          </a:xfrm>
          <a:prstGeom prst="rect">
            <a:avLst/>
          </a:prstGeom>
          <a:noFill/>
          <a:ln>
            <a:noFill/>
          </a:ln>
        </p:spPr>
      </p:pic>
      <p:cxnSp>
        <p:nvCxnSpPr>
          <p:cNvPr id="233" name="Google Shape;233;p32"/>
          <p:cNvCxnSpPr>
            <a:stCxn id="231" idx="3"/>
            <a:endCxn id="232" idx="1"/>
          </p:cNvCxnSpPr>
          <p:nvPr/>
        </p:nvCxnSpPr>
        <p:spPr>
          <a:xfrm>
            <a:off x="4255387" y="3654350"/>
            <a:ext cx="494100" cy="0"/>
          </a:xfrm>
          <a:prstGeom prst="straightConnector1">
            <a:avLst/>
          </a:prstGeom>
          <a:noFill/>
          <a:ln cap="flat" cmpd="sng" w="9525">
            <a:solidFill>
              <a:schemeClr val="dk2"/>
            </a:solidFill>
            <a:prstDash val="solid"/>
            <a:round/>
            <a:headEnd len="med" w="med" type="none"/>
            <a:tailEnd len="med" w="med" type="triangle"/>
          </a:ln>
        </p:spPr>
      </p:cxnSp>
      <p:pic>
        <p:nvPicPr>
          <p:cNvPr id="234" name="Google Shape;234;p32"/>
          <p:cNvPicPr preferRelativeResize="0"/>
          <p:nvPr/>
        </p:nvPicPr>
        <p:blipFill>
          <a:blip r:embed="rId5">
            <a:alphaModFix/>
          </a:blip>
          <a:stretch>
            <a:fillRect/>
          </a:stretch>
        </p:blipFill>
        <p:spPr>
          <a:xfrm>
            <a:off x="174675" y="3005212"/>
            <a:ext cx="2238624" cy="1298250"/>
          </a:xfrm>
          <a:prstGeom prst="rect">
            <a:avLst/>
          </a:prstGeom>
          <a:noFill/>
          <a:ln>
            <a:noFill/>
          </a:ln>
        </p:spPr>
      </p:pic>
      <p:cxnSp>
        <p:nvCxnSpPr>
          <p:cNvPr id="235" name="Google Shape;235;p32"/>
          <p:cNvCxnSpPr>
            <a:stCxn id="234" idx="3"/>
            <a:endCxn id="231" idx="1"/>
          </p:cNvCxnSpPr>
          <p:nvPr/>
        </p:nvCxnSpPr>
        <p:spPr>
          <a:xfrm>
            <a:off x="2413299" y="3654337"/>
            <a:ext cx="570900" cy="0"/>
          </a:xfrm>
          <a:prstGeom prst="straightConnector1">
            <a:avLst/>
          </a:prstGeom>
          <a:noFill/>
          <a:ln cap="flat" cmpd="sng" w="9525">
            <a:solidFill>
              <a:schemeClr val="dk2"/>
            </a:solidFill>
            <a:prstDash val="solid"/>
            <a:round/>
            <a:headEnd len="med" w="med" type="none"/>
            <a:tailEnd len="med" w="med" type="triangle"/>
          </a:ln>
        </p:spPr>
      </p:cxnSp>
      <p:pic>
        <p:nvPicPr>
          <p:cNvPr id="236" name="Google Shape;236;p32"/>
          <p:cNvPicPr preferRelativeResize="0"/>
          <p:nvPr/>
        </p:nvPicPr>
        <p:blipFill>
          <a:blip r:embed="rId6">
            <a:alphaModFix/>
          </a:blip>
          <a:stretch>
            <a:fillRect/>
          </a:stretch>
        </p:blipFill>
        <p:spPr>
          <a:xfrm>
            <a:off x="6905375" y="2244625"/>
            <a:ext cx="2238624" cy="1298250"/>
          </a:xfrm>
          <a:prstGeom prst="rect">
            <a:avLst/>
          </a:prstGeom>
          <a:noFill/>
          <a:ln>
            <a:noFill/>
          </a:ln>
        </p:spPr>
      </p:pic>
      <p:pic>
        <p:nvPicPr>
          <p:cNvPr id="237" name="Google Shape;237;p32"/>
          <p:cNvPicPr preferRelativeResize="0"/>
          <p:nvPr/>
        </p:nvPicPr>
        <p:blipFill>
          <a:blip r:embed="rId7">
            <a:alphaModFix/>
          </a:blip>
          <a:stretch>
            <a:fillRect/>
          </a:stretch>
        </p:blipFill>
        <p:spPr>
          <a:xfrm>
            <a:off x="174675" y="1253250"/>
            <a:ext cx="2238624" cy="1298250"/>
          </a:xfrm>
          <a:prstGeom prst="rect">
            <a:avLst/>
          </a:prstGeom>
          <a:noFill/>
          <a:ln>
            <a:noFill/>
          </a:ln>
        </p:spPr>
      </p:pic>
      <p:pic>
        <p:nvPicPr>
          <p:cNvPr id="238" name="Google Shape;238;p32"/>
          <p:cNvPicPr preferRelativeResize="0"/>
          <p:nvPr/>
        </p:nvPicPr>
        <p:blipFill>
          <a:blip r:embed="rId8">
            <a:alphaModFix/>
          </a:blip>
          <a:stretch>
            <a:fillRect/>
          </a:stretch>
        </p:blipFill>
        <p:spPr>
          <a:xfrm>
            <a:off x="2970651" y="1253263"/>
            <a:ext cx="1298200" cy="1298200"/>
          </a:xfrm>
          <a:prstGeom prst="rect">
            <a:avLst/>
          </a:prstGeom>
          <a:noFill/>
          <a:ln>
            <a:noFill/>
          </a:ln>
        </p:spPr>
      </p:pic>
      <p:pic>
        <p:nvPicPr>
          <p:cNvPr id="239" name="Google Shape;239;p32"/>
          <p:cNvPicPr preferRelativeResize="0"/>
          <p:nvPr/>
        </p:nvPicPr>
        <p:blipFill>
          <a:blip r:embed="rId9">
            <a:alphaModFix/>
          </a:blip>
          <a:stretch>
            <a:fillRect/>
          </a:stretch>
        </p:blipFill>
        <p:spPr>
          <a:xfrm>
            <a:off x="4749400" y="1253288"/>
            <a:ext cx="1298200" cy="1298180"/>
          </a:xfrm>
          <a:prstGeom prst="rect">
            <a:avLst/>
          </a:prstGeom>
          <a:noFill/>
          <a:ln>
            <a:noFill/>
          </a:ln>
        </p:spPr>
      </p:pic>
      <p:cxnSp>
        <p:nvCxnSpPr>
          <p:cNvPr id="240" name="Google Shape;240;p32"/>
          <p:cNvCxnSpPr>
            <a:stCxn id="237" idx="3"/>
            <a:endCxn id="238" idx="1"/>
          </p:cNvCxnSpPr>
          <p:nvPr/>
        </p:nvCxnSpPr>
        <p:spPr>
          <a:xfrm>
            <a:off x="2413299" y="1902375"/>
            <a:ext cx="557400" cy="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32"/>
          <p:cNvCxnSpPr>
            <a:stCxn id="238" idx="3"/>
            <a:endCxn id="239" idx="1"/>
          </p:cNvCxnSpPr>
          <p:nvPr/>
        </p:nvCxnSpPr>
        <p:spPr>
          <a:xfrm>
            <a:off x="4268851" y="1902363"/>
            <a:ext cx="480600" cy="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32"/>
          <p:cNvCxnSpPr>
            <a:stCxn id="239" idx="3"/>
            <a:endCxn id="236" idx="1"/>
          </p:cNvCxnSpPr>
          <p:nvPr/>
        </p:nvCxnSpPr>
        <p:spPr>
          <a:xfrm>
            <a:off x="6047601" y="1902378"/>
            <a:ext cx="857700" cy="9915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32"/>
          <p:cNvCxnSpPr>
            <a:stCxn id="232" idx="3"/>
            <a:endCxn id="236" idx="1"/>
          </p:cNvCxnSpPr>
          <p:nvPr/>
        </p:nvCxnSpPr>
        <p:spPr>
          <a:xfrm flipH="1" rot="10800000">
            <a:off x="6047612" y="2893825"/>
            <a:ext cx="857700" cy="7605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32"/>
          <p:cNvSpPr txBox="1"/>
          <p:nvPr/>
        </p:nvSpPr>
        <p:spPr>
          <a:xfrm>
            <a:off x="763575" y="2578273"/>
            <a:ext cx="10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6AA84F"/>
                </a:solidFill>
                <a:latin typeface="Average"/>
                <a:ea typeface="Average"/>
                <a:cs typeface="Average"/>
                <a:sym typeface="Average"/>
              </a:rPr>
              <a:t>Style Image</a:t>
            </a:r>
            <a:endParaRPr>
              <a:solidFill>
                <a:srgbClr val="6AA84F"/>
              </a:solidFill>
              <a:latin typeface="Average"/>
              <a:ea typeface="Average"/>
              <a:cs typeface="Average"/>
              <a:sym typeface="Average"/>
            </a:endParaRPr>
          </a:p>
        </p:txBody>
      </p:sp>
      <p:sp>
        <p:nvSpPr>
          <p:cNvPr id="245" name="Google Shape;245;p32"/>
          <p:cNvSpPr txBox="1"/>
          <p:nvPr/>
        </p:nvSpPr>
        <p:spPr>
          <a:xfrm>
            <a:off x="606825" y="4330200"/>
            <a:ext cx="137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D966"/>
                </a:solidFill>
                <a:latin typeface="Average"/>
                <a:ea typeface="Average"/>
                <a:cs typeface="Average"/>
                <a:sym typeface="Average"/>
              </a:rPr>
              <a:t>Content Image</a:t>
            </a:r>
            <a:endParaRPr>
              <a:solidFill>
                <a:srgbClr val="FFD966"/>
              </a:solidFill>
              <a:latin typeface="Average"/>
              <a:ea typeface="Average"/>
              <a:cs typeface="Average"/>
              <a:sym typeface="Average"/>
            </a:endParaRPr>
          </a:p>
        </p:txBody>
      </p:sp>
      <p:sp>
        <p:nvSpPr>
          <p:cNvPr id="246" name="Google Shape;246;p32"/>
          <p:cNvSpPr/>
          <p:nvPr/>
        </p:nvSpPr>
        <p:spPr>
          <a:xfrm>
            <a:off x="2331900" y="4479150"/>
            <a:ext cx="771498" cy="300024"/>
          </a:xfrm>
          <a:prstGeom prst="flowChartTerminator">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it" sz="1100">
                <a:solidFill>
                  <a:srgbClr val="A61C00"/>
                </a:solidFill>
              </a:rPr>
              <a:t>MTCNN</a:t>
            </a:r>
            <a:endParaRPr b="1" i="1" sz="1100">
              <a:solidFill>
                <a:srgbClr val="A61C00"/>
              </a:solidFill>
            </a:endParaRPr>
          </a:p>
        </p:txBody>
      </p:sp>
      <p:cxnSp>
        <p:nvCxnSpPr>
          <p:cNvPr id="247" name="Google Shape;247;p32"/>
          <p:cNvCxnSpPr>
            <a:stCxn id="246" idx="0"/>
          </p:cNvCxnSpPr>
          <p:nvPr/>
        </p:nvCxnSpPr>
        <p:spPr>
          <a:xfrm rot="10800000">
            <a:off x="2593149" y="3675450"/>
            <a:ext cx="124500" cy="8037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32"/>
          <p:cNvCxnSpPr>
            <a:stCxn id="246" idx="0"/>
          </p:cNvCxnSpPr>
          <p:nvPr/>
        </p:nvCxnSpPr>
        <p:spPr>
          <a:xfrm rot="10800000">
            <a:off x="2689749" y="1939650"/>
            <a:ext cx="27900" cy="2539500"/>
          </a:xfrm>
          <a:prstGeom prst="straightConnector1">
            <a:avLst/>
          </a:prstGeom>
          <a:noFill/>
          <a:ln cap="flat" cmpd="sng" w="9525">
            <a:solidFill>
              <a:schemeClr val="dk2"/>
            </a:solidFill>
            <a:prstDash val="solid"/>
            <a:round/>
            <a:headEnd len="med" w="med" type="none"/>
            <a:tailEnd len="med" w="med" type="triangle"/>
          </a:ln>
        </p:spPr>
      </p:cxnSp>
      <p:sp>
        <p:nvSpPr>
          <p:cNvPr id="249" name="Google Shape;249;p32"/>
          <p:cNvSpPr/>
          <p:nvPr/>
        </p:nvSpPr>
        <p:spPr>
          <a:xfrm>
            <a:off x="4148975" y="4479163"/>
            <a:ext cx="771600" cy="300000"/>
          </a:xfrm>
          <a:prstGeom prst="flowChartAlternateProcess">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it" sz="1100">
                <a:solidFill>
                  <a:srgbClr val="85200C"/>
                </a:solidFill>
              </a:rPr>
              <a:t>BiSeNet</a:t>
            </a:r>
            <a:endParaRPr b="1" i="1" sz="1100">
              <a:solidFill>
                <a:srgbClr val="85200C"/>
              </a:solidFill>
            </a:endParaRPr>
          </a:p>
        </p:txBody>
      </p:sp>
      <p:cxnSp>
        <p:nvCxnSpPr>
          <p:cNvPr id="250" name="Google Shape;250;p32"/>
          <p:cNvCxnSpPr>
            <a:stCxn id="249" idx="0"/>
          </p:cNvCxnSpPr>
          <p:nvPr/>
        </p:nvCxnSpPr>
        <p:spPr>
          <a:xfrm rot="10800000">
            <a:off x="4425575" y="3675463"/>
            <a:ext cx="109200" cy="8037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32"/>
          <p:cNvCxnSpPr>
            <a:stCxn id="249" idx="0"/>
          </p:cNvCxnSpPr>
          <p:nvPr/>
        </p:nvCxnSpPr>
        <p:spPr>
          <a:xfrm rot="10800000">
            <a:off x="4521875" y="1939663"/>
            <a:ext cx="12900" cy="253950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32"/>
          <p:cNvSpPr txBox="1"/>
          <p:nvPr/>
        </p:nvSpPr>
        <p:spPr>
          <a:xfrm>
            <a:off x="3089350" y="2501313"/>
            <a:ext cx="106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BF9000"/>
                </a:solidFill>
                <a:latin typeface="Average"/>
                <a:ea typeface="Average"/>
                <a:cs typeface="Average"/>
                <a:sym typeface="Average"/>
              </a:rPr>
              <a:t>Face Crops</a:t>
            </a:r>
            <a:endParaRPr b="1" sz="1200">
              <a:solidFill>
                <a:srgbClr val="BF9000"/>
              </a:solidFill>
              <a:latin typeface="Average"/>
              <a:ea typeface="Average"/>
              <a:cs typeface="Average"/>
              <a:sym typeface="Average"/>
            </a:endParaRPr>
          </a:p>
          <a:p>
            <a:pPr indent="0" lvl="0" marL="0" rtl="0" algn="ctr">
              <a:spcBef>
                <a:spcPts val="0"/>
              </a:spcBef>
              <a:spcAft>
                <a:spcPts val="0"/>
              </a:spcAft>
              <a:buNone/>
            </a:pPr>
            <a:r>
              <a:rPr b="1" lang="it" sz="1200">
                <a:solidFill>
                  <a:srgbClr val="BF9000"/>
                </a:solidFill>
                <a:latin typeface="Average"/>
                <a:ea typeface="Average"/>
                <a:cs typeface="Average"/>
                <a:sym typeface="Average"/>
              </a:rPr>
              <a:t> (256x256)</a:t>
            </a:r>
            <a:endParaRPr b="1" sz="1200">
              <a:solidFill>
                <a:srgbClr val="BF9000"/>
              </a:solidFill>
              <a:latin typeface="Average"/>
              <a:ea typeface="Average"/>
              <a:cs typeface="Average"/>
              <a:sym typeface="Average"/>
            </a:endParaRPr>
          </a:p>
        </p:txBody>
      </p:sp>
      <p:sp>
        <p:nvSpPr>
          <p:cNvPr id="253" name="Google Shape;253;p32"/>
          <p:cNvSpPr txBox="1"/>
          <p:nvPr/>
        </p:nvSpPr>
        <p:spPr>
          <a:xfrm>
            <a:off x="4868100" y="2578238"/>
            <a:ext cx="106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300">
                <a:solidFill>
                  <a:srgbClr val="BF9000"/>
                </a:solidFill>
                <a:latin typeface="Average"/>
                <a:ea typeface="Average"/>
                <a:cs typeface="Average"/>
                <a:sym typeface="Average"/>
              </a:rPr>
              <a:t>Face</a:t>
            </a:r>
            <a:r>
              <a:rPr b="1" lang="it">
                <a:solidFill>
                  <a:srgbClr val="BF9000"/>
                </a:solidFill>
                <a:latin typeface="Average"/>
                <a:ea typeface="Average"/>
                <a:cs typeface="Average"/>
                <a:sym typeface="Average"/>
              </a:rPr>
              <a:t> </a:t>
            </a:r>
            <a:r>
              <a:rPr b="1" lang="it" sz="1300">
                <a:solidFill>
                  <a:srgbClr val="BF9000"/>
                </a:solidFill>
                <a:latin typeface="Average"/>
                <a:ea typeface="Average"/>
                <a:cs typeface="Average"/>
                <a:sym typeface="Average"/>
              </a:rPr>
              <a:t>Parsing</a:t>
            </a:r>
            <a:endParaRPr b="1" sz="1300">
              <a:solidFill>
                <a:srgbClr val="BF9000"/>
              </a:solidFill>
              <a:latin typeface="Average"/>
              <a:ea typeface="Average"/>
              <a:cs typeface="Average"/>
              <a:sym typeface="Average"/>
            </a:endParaRPr>
          </a:p>
        </p:txBody>
      </p:sp>
      <p:sp>
        <p:nvSpPr>
          <p:cNvPr id="254" name="Google Shape;254;p32"/>
          <p:cNvSpPr/>
          <p:nvPr/>
        </p:nvSpPr>
        <p:spPr>
          <a:xfrm>
            <a:off x="6090700" y="4460675"/>
            <a:ext cx="771500" cy="337000"/>
          </a:xfrm>
          <a:prstGeom prst="flowChartProcess">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it" sz="1100">
                <a:solidFill>
                  <a:srgbClr val="990000"/>
                </a:solidFill>
              </a:rPr>
              <a:t>Style </a:t>
            </a:r>
            <a:r>
              <a:rPr b="1" i="1" lang="it" sz="1100">
                <a:solidFill>
                  <a:srgbClr val="85200C"/>
                </a:solidFill>
              </a:rPr>
              <a:t>Transfer</a:t>
            </a:r>
            <a:endParaRPr b="1" i="1" sz="1100">
              <a:solidFill>
                <a:srgbClr val="85200C"/>
              </a:solidFill>
            </a:endParaRPr>
          </a:p>
        </p:txBody>
      </p:sp>
      <p:cxnSp>
        <p:nvCxnSpPr>
          <p:cNvPr id="255" name="Google Shape;255;p32"/>
          <p:cNvCxnSpPr>
            <a:stCxn id="254" idx="0"/>
          </p:cNvCxnSpPr>
          <p:nvPr/>
        </p:nvCxnSpPr>
        <p:spPr>
          <a:xfrm rot="10800000">
            <a:off x="6300650" y="3450575"/>
            <a:ext cx="175800" cy="10101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32"/>
          <p:cNvCxnSpPr>
            <a:stCxn id="254" idx="0"/>
          </p:cNvCxnSpPr>
          <p:nvPr/>
        </p:nvCxnSpPr>
        <p:spPr>
          <a:xfrm rot="10800000">
            <a:off x="6450650" y="2389475"/>
            <a:ext cx="25800" cy="2071200"/>
          </a:xfrm>
          <a:prstGeom prst="straightConnector1">
            <a:avLst/>
          </a:prstGeom>
          <a:noFill/>
          <a:ln cap="flat" cmpd="sng" w="9525">
            <a:solidFill>
              <a:schemeClr val="dk2"/>
            </a:solidFill>
            <a:prstDash val="solid"/>
            <a:round/>
            <a:headEnd len="med" w="med" type="none"/>
            <a:tailEnd len="med" w="med" type="triangle"/>
          </a:ln>
        </p:spPr>
      </p:cxnSp>
      <p:sp>
        <p:nvSpPr>
          <p:cNvPr id="257" name="Google Shape;257;p32"/>
          <p:cNvSpPr/>
          <p:nvPr/>
        </p:nvSpPr>
        <p:spPr>
          <a:xfrm>
            <a:off x="7200900" y="2244625"/>
            <a:ext cx="1157400" cy="12984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txBox="1"/>
          <p:nvPr/>
        </p:nvSpPr>
        <p:spPr>
          <a:xfrm>
            <a:off x="7092450" y="3629375"/>
            <a:ext cx="1374300" cy="738900"/>
          </a:xfrm>
          <a:prstGeom prst="rect">
            <a:avLst/>
          </a:prstGeom>
          <a:solidFill>
            <a:srgbClr val="FFD96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200">
                <a:solidFill>
                  <a:srgbClr val="990000"/>
                </a:solidFill>
                <a:latin typeface="Average"/>
                <a:ea typeface="Average"/>
                <a:cs typeface="Average"/>
                <a:sym typeface="Average"/>
              </a:rPr>
              <a:t>Replacing Crop (resized to original shape)</a:t>
            </a:r>
            <a:endParaRPr b="1" sz="1200">
              <a:solidFill>
                <a:srgbClr val="990000"/>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We noticed that doing the style transfer on crops and placing them back in the original images produced visible horizontal and/or vertical crop edges, especially when the style image has darker colors, due to </a:t>
            </a:r>
            <a:r>
              <a:rPr lang="it"/>
              <a:t>resizing from 256x256 back to the original crop shape, and also due to some colour leaking to the background during the transfer (although the background mask was explicitly removed from the transfer).</a:t>
            </a:r>
            <a:endParaRPr/>
          </a:p>
        </p:txBody>
      </p:sp>
      <p:pic>
        <p:nvPicPr>
          <p:cNvPr id="264" name="Google Shape;264;p33"/>
          <p:cNvPicPr preferRelativeResize="0"/>
          <p:nvPr/>
        </p:nvPicPr>
        <p:blipFill rotWithShape="1">
          <a:blip r:embed="rId3">
            <a:alphaModFix/>
          </a:blip>
          <a:srcRect b="43776" l="22737" r="38905" t="0"/>
          <a:stretch/>
        </p:blipFill>
        <p:spPr>
          <a:xfrm>
            <a:off x="1051450" y="2828875"/>
            <a:ext cx="2822676" cy="1676000"/>
          </a:xfrm>
          <a:prstGeom prst="rect">
            <a:avLst/>
          </a:prstGeom>
          <a:noFill/>
          <a:ln>
            <a:noFill/>
          </a:ln>
        </p:spPr>
      </p:pic>
      <p:sp>
        <p:nvSpPr>
          <p:cNvPr id="265" name="Google Shape;26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Replacing the transferred crop in the original image</a:t>
            </a:r>
            <a:endParaRPr/>
          </a:p>
          <a:p>
            <a:pPr indent="0" lvl="0" marL="0" rtl="0" algn="l">
              <a:spcBef>
                <a:spcPts val="0"/>
              </a:spcBef>
              <a:spcAft>
                <a:spcPts val="0"/>
              </a:spcAft>
              <a:buNone/>
            </a:pPr>
            <a:r>
              <a:t/>
            </a:r>
            <a:endParaRPr/>
          </a:p>
        </p:txBody>
      </p:sp>
      <p:cxnSp>
        <p:nvCxnSpPr>
          <p:cNvPr id="266" name="Google Shape;266;p33"/>
          <p:cNvCxnSpPr>
            <a:stCxn id="267" idx="0"/>
            <a:endCxn id="267" idx="0"/>
          </p:cNvCxnSpPr>
          <p:nvPr/>
        </p:nvCxnSpPr>
        <p:spPr>
          <a:xfrm>
            <a:off x="2462800" y="2829175"/>
            <a:ext cx="0" cy="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33"/>
          <p:cNvCxnSpPr/>
          <p:nvPr/>
        </p:nvCxnSpPr>
        <p:spPr>
          <a:xfrm flipH="1" rot="10800000">
            <a:off x="2377000" y="4136100"/>
            <a:ext cx="85800" cy="246600"/>
          </a:xfrm>
          <a:prstGeom prst="straightConnector1">
            <a:avLst/>
          </a:prstGeom>
          <a:noFill/>
          <a:ln cap="flat" cmpd="sng" w="9525">
            <a:solidFill>
              <a:srgbClr val="FF0000"/>
            </a:solidFill>
            <a:prstDash val="solid"/>
            <a:round/>
            <a:headEnd len="med" w="med" type="none"/>
            <a:tailEnd len="med" w="med" type="triangle"/>
          </a:ln>
        </p:spPr>
      </p:cxnSp>
      <p:pic>
        <p:nvPicPr>
          <p:cNvPr id="269" name="Google Shape;269;p33"/>
          <p:cNvPicPr preferRelativeResize="0"/>
          <p:nvPr/>
        </p:nvPicPr>
        <p:blipFill>
          <a:blip r:embed="rId4">
            <a:alphaModFix/>
          </a:blip>
          <a:stretch>
            <a:fillRect/>
          </a:stretch>
        </p:blipFill>
        <p:spPr>
          <a:xfrm>
            <a:off x="4900600" y="2829175"/>
            <a:ext cx="2822676" cy="1675400"/>
          </a:xfrm>
          <a:prstGeom prst="rect">
            <a:avLst/>
          </a:prstGeom>
          <a:noFill/>
          <a:ln>
            <a:noFill/>
          </a:ln>
        </p:spPr>
      </p:pic>
      <p:cxnSp>
        <p:nvCxnSpPr>
          <p:cNvPr id="270" name="Google Shape;270;p33"/>
          <p:cNvCxnSpPr/>
          <p:nvPr/>
        </p:nvCxnSpPr>
        <p:spPr>
          <a:xfrm rot="10800000">
            <a:off x="6922200" y="3043325"/>
            <a:ext cx="353700" cy="407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Merging the crop into the original image</a:t>
            </a:r>
            <a:endParaRPr/>
          </a:p>
        </p:txBody>
      </p:sp>
      <p:sp>
        <p:nvSpPr>
          <p:cNvPr id="276" name="Google Shape;276;p34"/>
          <p:cNvSpPr txBox="1"/>
          <p:nvPr>
            <p:ph idx="1" type="body"/>
          </p:nvPr>
        </p:nvSpPr>
        <p:spPr>
          <a:xfrm>
            <a:off x="311700" y="1152475"/>
            <a:ext cx="8520600" cy="342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The issue was solved by applying a weighted average of the original image and the transferred image, with weight</a:t>
            </a:r>
            <a:r>
              <a:rPr lang="it"/>
              <a:t>s applied to the transferred image </a:t>
            </a:r>
            <a:r>
              <a:rPr lang="it"/>
              <a:t>following the function 1 - √(x^4 + y^8)  clipped between 0 and 1. Thus, the weight of each pixel in the transferred crop is high towards the center of the crop and decreases towards the edges, and using their complements to unity as weights for the original image we managed to keep most of the transferred information in the central area, but gradually returning to the original colors towards the edges of each crop.</a:t>
            </a:r>
            <a:endParaRPr/>
          </a:p>
        </p:txBody>
      </p:sp>
      <p:pic>
        <p:nvPicPr>
          <p:cNvPr id="277" name="Google Shape;277;p34"/>
          <p:cNvPicPr preferRelativeResize="0"/>
          <p:nvPr/>
        </p:nvPicPr>
        <p:blipFill>
          <a:blip r:embed="rId3">
            <a:alphaModFix/>
          </a:blip>
          <a:stretch>
            <a:fillRect/>
          </a:stretch>
        </p:blipFill>
        <p:spPr>
          <a:xfrm>
            <a:off x="6632950" y="3100200"/>
            <a:ext cx="2009450" cy="1978999"/>
          </a:xfrm>
          <a:prstGeom prst="rect">
            <a:avLst/>
          </a:prstGeom>
          <a:noFill/>
          <a:ln>
            <a:noFill/>
          </a:ln>
        </p:spPr>
      </p:pic>
      <p:pic>
        <p:nvPicPr>
          <p:cNvPr id="278" name="Google Shape;278;p34"/>
          <p:cNvPicPr preferRelativeResize="0"/>
          <p:nvPr/>
        </p:nvPicPr>
        <p:blipFill>
          <a:blip r:embed="rId4">
            <a:alphaModFix/>
          </a:blip>
          <a:stretch>
            <a:fillRect/>
          </a:stretch>
        </p:blipFill>
        <p:spPr>
          <a:xfrm>
            <a:off x="2295550" y="3471875"/>
            <a:ext cx="2590700" cy="1607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Comparison</a:t>
            </a:r>
            <a:endParaRPr/>
          </a:p>
        </p:txBody>
      </p:sp>
      <p:sp>
        <p:nvSpPr>
          <p:cNvPr id="284" name="Google Shape;284;p35"/>
          <p:cNvSpPr txBox="1"/>
          <p:nvPr>
            <p:ph idx="1" type="body"/>
          </p:nvPr>
        </p:nvSpPr>
        <p:spPr>
          <a:xfrm>
            <a:off x="3364325" y="1152475"/>
            <a:ext cx="1907700" cy="33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1200"/>
              </a:spcBef>
              <a:spcAft>
                <a:spcPts val="0"/>
              </a:spcAft>
              <a:buNone/>
            </a:pPr>
            <a:r>
              <a:rPr lang="it">
                <a:solidFill>
                  <a:srgbClr val="CC0000"/>
                </a:solidFill>
              </a:rPr>
              <a:t>Before</a:t>
            </a:r>
            <a:endParaRPr>
              <a:solidFill>
                <a:srgbClr val="CC0000"/>
              </a:solidFill>
            </a:endParaRPr>
          </a:p>
          <a:p>
            <a:pPr indent="0" lvl="0" marL="0" rtl="0" algn="ctr">
              <a:spcBef>
                <a:spcPts val="1200"/>
              </a:spcBef>
              <a:spcAft>
                <a:spcPts val="0"/>
              </a:spcAft>
              <a:buNone/>
            </a:pPr>
            <a:r>
              <a:t/>
            </a:r>
            <a:endParaRPr>
              <a:solidFill>
                <a:srgbClr val="CC0000"/>
              </a:solidFill>
            </a:endParaRPr>
          </a:p>
          <a:p>
            <a:pPr indent="0" lvl="0" marL="0" rtl="0" algn="ctr">
              <a:spcBef>
                <a:spcPts val="1200"/>
              </a:spcBef>
              <a:spcAft>
                <a:spcPts val="0"/>
              </a:spcAft>
              <a:buNone/>
            </a:pPr>
            <a:r>
              <a:t/>
            </a:r>
            <a:endParaRPr>
              <a:solidFill>
                <a:srgbClr val="CC0000"/>
              </a:solidFill>
            </a:endParaRPr>
          </a:p>
          <a:p>
            <a:pPr indent="0" lvl="0" marL="0" rtl="0" algn="ctr">
              <a:spcBef>
                <a:spcPts val="1200"/>
              </a:spcBef>
              <a:spcAft>
                <a:spcPts val="0"/>
              </a:spcAft>
              <a:buNone/>
            </a:pPr>
            <a:r>
              <a:t/>
            </a:r>
            <a:endParaRPr>
              <a:solidFill>
                <a:srgbClr val="CC0000"/>
              </a:solidFill>
            </a:endParaRPr>
          </a:p>
          <a:p>
            <a:pPr indent="0" lvl="0" marL="0" rtl="0" algn="ctr">
              <a:spcBef>
                <a:spcPts val="1200"/>
              </a:spcBef>
              <a:spcAft>
                <a:spcPts val="1200"/>
              </a:spcAft>
              <a:buNone/>
            </a:pPr>
            <a:r>
              <a:rPr lang="it">
                <a:solidFill>
                  <a:srgbClr val="6AA84F"/>
                </a:solidFill>
              </a:rPr>
              <a:t>After</a:t>
            </a:r>
            <a:endParaRPr>
              <a:solidFill>
                <a:srgbClr val="6AA84F"/>
              </a:solidFill>
            </a:endParaRPr>
          </a:p>
        </p:txBody>
      </p:sp>
      <p:pic>
        <p:nvPicPr>
          <p:cNvPr id="285" name="Google Shape;285;p35"/>
          <p:cNvPicPr preferRelativeResize="0"/>
          <p:nvPr/>
        </p:nvPicPr>
        <p:blipFill>
          <a:blip r:embed="rId3">
            <a:alphaModFix/>
          </a:blip>
          <a:stretch>
            <a:fillRect/>
          </a:stretch>
        </p:blipFill>
        <p:spPr>
          <a:xfrm>
            <a:off x="541650" y="1152475"/>
            <a:ext cx="2822676" cy="1675400"/>
          </a:xfrm>
          <a:prstGeom prst="rect">
            <a:avLst/>
          </a:prstGeom>
          <a:noFill/>
          <a:ln>
            <a:noFill/>
          </a:ln>
        </p:spPr>
      </p:pic>
      <p:pic>
        <p:nvPicPr>
          <p:cNvPr id="286" name="Google Shape;286;p35"/>
          <p:cNvPicPr preferRelativeResize="0"/>
          <p:nvPr/>
        </p:nvPicPr>
        <p:blipFill>
          <a:blip r:embed="rId4">
            <a:alphaModFix/>
          </a:blip>
          <a:stretch>
            <a:fillRect/>
          </a:stretch>
        </p:blipFill>
        <p:spPr>
          <a:xfrm>
            <a:off x="541650" y="2827881"/>
            <a:ext cx="2822676" cy="1675394"/>
          </a:xfrm>
          <a:prstGeom prst="rect">
            <a:avLst/>
          </a:prstGeom>
          <a:noFill/>
          <a:ln>
            <a:noFill/>
          </a:ln>
        </p:spPr>
      </p:pic>
      <p:pic>
        <p:nvPicPr>
          <p:cNvPr id="287" name="Google Shape;287;p35"/>
          <p:cNvPicPr preferRelativeResize="0"/>
          <p:nvPr/>
        </p:nvPicPr>
        <p:blipFill rotWithShape="1">
          <a:blip r:embed="rId5">
            <a:alphaModFix/>
          </a:blip>
          <a:srcRect b="43630" l="22581" r="38344" t="0"/>
          <a:stretch/>
        </p:blipFill>
        <p:spPr>
          <a:xfrm>
            <a:off x="5347525" y="2827875"/>
            <a:ext cx="2822676" cy="1675400"/>
          </a:xfrm>
          <a:prstGeom prst="rect">
            <a:avLst/>
          </a:prstGeom>
          <a:noFill/>
          <a:ln>
            <a:noFill/>
          </a:ln>
        </p:spPr>
      </p:pic>
      <p:pic>
        <p:nvPicPr>
          <p:cNvPr id="288" name="Google Shape;288;p35"/>
          <p:cNvPicPr preferRelativeResize="0"/>
          <p:nvPr/>
        </p:nvPicPr>
        <p:blipFill rotWithShape="1">
          <a:blip r:embed="rId6">
            <a:alphaModFix/>
          </a:blip>
          <a:srcRect b="43776" l="22737" r="38905" t="0"/>
          <a:stretch/>
        </p:blipFill>
        <p:spPr>
          <a:xfrm>
            <a:off x="5347525" y="1152175"/>
            <a:ext cx="2822676" cy="167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 Performance</a:t>
            </a:r>
            <a:endParaRPr/>
          </a:p>
        </p:txBody>
      </p:sp>
      <p:sp>
        <p:nvSpPr>
          <p:cNvPr id="294" name="Google Shape;29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In bib[2] a</a:t>
            </a:r>
            <a:r>
              <a:rPr lang="it"/>
              <a:t> minimum of 1000 iterations is needed and good results are achieved with about 2000 iterations on average. </a:t>
            </a:r>
            <a:endParaRPr/>
          </a:p>
          <a:p>
            <a:pPr indent="-342900" lvl="0" marL="457200" rtl="0" algn="l">
              <a:spcBef>
                <a:spcPts val="0"/>
              </a:spcBef>
              <a:spcAft>
                <a:spcPts val="0"/>
              </a:spcAft>
              <a:buSzPts val="1800"/>
              <a:buChar char="-"/>
            </a:pPr>
            <a:r>
              <a:rPr lang="it"/>
              <a:t>In our work we concluded that an average of 1000 iterations was enough for good results, since we played around with learning rate and other parameters.</a:t>
            </a:r>
            <a:endParaRPr/>
          </a:p>
          <a:p>
            <a:pPr indent="0" lvl="0" marL="0" rtl="0" algn="l">
              <a:spcBef>
                <a:spcPts val="1200"/>
              </a:spcBef>
              <a:spcAft>
                <a:spcPts val="0"/>
              </a:spcAft>
              <a:buNone/>
            </a:pPr>
            <a:r>
              <a:rPr lang="it"/>
              <a:t>For most of the parameters ( </a:t>
            </a:r>
            <a:r>
              <a:rPr lang="it"/>
              <a:t>semantic threshold, content initialization, content weight, etc..</a:t>
            </a:r>
            <a:r>
              <a:rPr lang="it"/>
              <a:t>) we did keep the same of the paper bib[2], but as you can see depending on the images you are working with, there is alwasy a brief parameter tuning.</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Limitations</a:t>
            </a:r>
            <a:endParaRPr/>
          </a:p>
        </p:txBody>
      </p:sp>
      <p:sp>
        <p:nvSpPr>
          <p:cNvPr id="300" name="Google Shape;30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it"/>
              <a:t>sensitive to the segmentation and detection</a:t>
            </a:r>
            <a:endParaRPr/>
          </a:p>
          <a:p>
            <a:pPr indent="-342900" lvl="0" marL="457200" rtl="0" algn="l">
              <a:spcBef>
                <a:spcPts val="0"/>
              </a:spcBef>
              <a:spcAft>
                <a:spcPts val="0"/>
              </a:spcAft>
              <a:buSzPts val="1800"/>
              <a:buChar char="●"/>
            </a:pPr>
            <a:r>
              <a:rPr lang="it"/>
              <a:t>problems with mixed or multiple classes in one position</a:t>
            </a:r>
            <a:endParaRPr/>
          </a:p>
          <a:p>
            <a:pPr indent="-342900" lvl="0" marL="457200" rtl="0" algn="l">
              <a:spcBef>
                <a:spcPts val="0"/>
              </a:spcBef>
              <a:spcAft>
                <a:spcPts val="0"/>
              </a:spcAft>
              <a:buSzPts val="1800"/>
              <a:buChar char="●"/>
            </a:pPr>
            <a:r>
              <a:rPr lang="it"/>
              <a:t>Problems with well defined objects</a:t>
            </a:r>
            <a:endParaRPr/>
          </a:p>
          <a:p>
            <a:pPr indent="0" lvl="0" marL="0" rtl="0" algn="l">
              <a:spcBef>
                <a:spcPts val="1200"/>
              </a:spcBef>
              <a:spcAft>
                <a:spcPts val="0"/>
              </a:spcAft>
              <a:buNone/>
            </a:pPr>
            <a:r>
              <a:rPr lang="it"/>
              <a:t>⇒ break of photorealism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01" name="Google Shape;301;p37"/>
          <p:cNvPicPr preferRelativeResize="0"/>
          <p:nvPr/>
        </p:nvPicPr>
        <p:blipFill>
          <a:blip r:embed="rId3">
            <a:alphaModFix/>
          </a:blip>
          <a:stretch>
            <a:fillRect/>
          </a:stretch>
        </p:blipFill>
        <p:spPr>
          <a:xfrm>
            <a:off x="1843075" y="2571749"/>
            <a:ext cx="4757390" cy="1997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Future work</a:t>
            </a:r>
            <a:endParaRPr/>
          </a:p>
        </p:txBody>
      </p:sp>
      <p:sp>
        <p:nvSpPr>
          <p:cNvPr id="307" name="Google Shape;30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it"/>
              <a:t>Multi-face detection and style transfer</a:t>
            </a:r>
            <a:endParaRPr/>
          </a:p>
          <a:p>
            <a:pPr indent="-342900" lvl="0" marL="457200" rtl="0" algn="l">
              <a:spcBef>
                <a:spcPts val="0"/>
              </a:spcBef>
              <a:spcAft>
                <a:spcPts val="0"/>
              </a:spcAft>
              <a:buSzPts val="1800"/>
              <a:buChar char="●"/>
            </a:pPr>
            <a:r>
              <a:rPr lang="it"/>
              <a:t>Replacing Matting laplacian with a less expensive method</a:t>
            </a:r>
            <a:endParaRPr/>
          </a:p>
          <a:p>
            <a:pPr indent="-342900" lvl="0" marL="457200" rtl="0" algn="l">
              <a:spcBef>
                <a:spcPts val="0"/>
              </a:spcBef>
              <a:spcAft>
                <a:spcPts val="0"/>
              </a:spcAft>
              <a:buSzPts val="1800"/>
              <a:buChar char="●"/>
            </a:pPr>
            <a:r>
              <a:rPr lang="it"/>
              <a:t>Develop end to end model for face detection and parsing together.</a:t>
            </a:r>
            <a:endParaRPr/>
          </a:p>
          <a:p>
            <a:pPr indent="0" lvl="0" marL="0" rtl="0" algn="l">
              <a:spcBef>
                <a:spcPts val="1200"/>
              </a:spcBef>
              <a:spcAft>
                <a:spcPts val="1200"/>
              </a:spcAft>
              <a:buNone/>
            </a:pPr>
            <a:r>
              <a:t/>
            </a:r>
            <a:endParaRPr/>
          </a:p>
        </p:txBody>
      </p:sp>
      <p:sp>
        <p:nvSpPr>
          <p:cNvPr id="308" name="Google Shape;308;p38"/>
          <p:cNvSpPr txBox="1"/>
          <p:nvPr/>
        </p:nvSpPr>
        <p:spPr>
          <a:xfrm>
            <a:off x="203900" y="480025"/>
            <a:ext cx="38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309" name="Google Shape;309;p38"/>
          <p:cNvPicPr preferRelativeResize="0"/>
          <p:nvPr/>
        </p:nvPicPr>
        <p:blipFill>
          <a:blip r:embed="rId3">
            <a:alphaModFix/>
          </a:blip>
          <a:stretch>
            <a:fillRect/>
          </a:stretch>
        </p:blipFill>
        <p:spPr>
          <a:xfrm>
            <a:off x="2049875" y="2755125"/>
            <a:ext cx="5348950" cy="2239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Bibliography</a:t>
            </a:r>
            <a:endParaRPr/>
          </a:p>
        </p:txBody>
      </p:sp>
      <p:sp>
        <p:nvSpPr>
          <p:cNvPr id="315" name="Google Shape;315;p39"/>
          <p:cNvSpPr txBox="1"/>
          <p:nvPr>
            <p:ph idx="1" type="body"/>
          </p:nvPr>
        </p:nvSpPr>
        <p:spPr>
          <a:xfrm>
            <a:off x="311700" y="975250"/>
            <a:ext cx="8731200" cy="3600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it"/>
              <a:t>Our Senpai Luigi Cinque + Marco Raoul Marini and </a:t>
            </a:r>
            <a:r>
              <a:rPr lang="it"/>
              <a:t>https://opencv.org/</a:t>
            </a:r>
            <a:endParaRPr/>
          </a:p>
          <a:p>
            <a:pPr indent="-342900" lvl="0" marL="457200" rtl="0" algn="l">
              <a:spcBef>
                <a:spcPts val="0"/>
              </a:spcBef>
              <a:spcAft>
                <a:spcPts val="0"/>
              </a:spcAft>
              <a:buSzPts val="1800"/>
              <a:buAutoNum type="arabicPeriod"/>
            </a:pPr>
            <a:r>
              <a:rPr lang="it"/>
              <a:t>‘Automated Deep Photo Style Transfer’ by Sebastian Penhouët, Paul Sanzenbacher -University of Tubingen - https://github.com/Spenhouet/automated-deep-photo-style-transfer</a:t>
            </a:r>
            <a:endParaRPr/>
          </a:p>
          <a:p>
            <a:pPr indent="-342900" lvl="0" marL="457200" rtl="0" algn="l">
              <a:spcBef>
                <a:spcPts val="0"/>
              </a:spcBef>
              <a:spcAft>
                <a:spcPts val="0"/>
              </a:spcAft>
              <a:buSzPts val="1800"/>
              <a:buAutoNum type="arabicPeriod"/>
            </a:pPr>
            <a:r>
              <a:rPr lang="it"/>
              <a:t>‘BiSeNet: Bilateral Segmentation Network for Real-time Semantic SegmentationChangqian’ by Yu et al. -  Peking University et al.-</a:t>
            </a:r>
            <a:endParaRPr/>
          </a:p>
          <a:p>
            <a:pPr indent="-342900" lvl="0" marL="457200" rtl="0" algn="l">
              <a:spcBef>
                <a:spcPts val="0"/>
              </a:spcBef>
              <a:spcAft>
                <a:spcPts val="0"/>
              </a:spcAft>
              <a:buSzPts val="1800"/>
              <a:buAutoNum type="arabicPeriod"/>
            </a:pPr>
            <a:r>
              <a:rPr lang="it"/>
              <a:t>‘</a:t>
            </a:r>
            <a:r>
              <a:rPr lang="it"/>
              <a:t>A Neural Algorithm of Artistic Style’ by Leon A. Gatys, Alexander S. Ecker, Matthias Bethge1 - </a:t>
            </a:r>
            <a:r>
              <a:rPr lang="it"/>
              <a:t>University of Tubingen et al.</a:t>
            </a:r>
            <a:endParaRPr/>
          </a:p>
          <a:p>
            <a:pPr indent="-342900" lvl="0" marL="457200" rtl="0" algn="l">
              <a:spcBef>
                <a:spcPts val="0"/>
              </a:spcBef>
              <a:spcAft>
                <a:spcPts val="0"/>
              </a:spcAft>
              <a:buSzPts val="1800"/>
              <a:buAutoNum type="arabicPeriod"/>
            </a:pPr>
            <a:r>
              <a:rPr lang="it"/>
              <a:t>‘</a:t>
            </a:r>
            <a:r>
              <a:rPr lang="it"/>
              <a:t>NIMA: Neural Image Assessment’ by Hossein Talebi, Peyman Milanfar - Google Inc.</a:t>
            </a:r>
            <a:endParaRPr/>
          </a:p>
          <a:p>
            <a:pPr indent="-342900" lvl="0" marL="457200" rtl="0" algn="l">
              <a:spcBef>
                <a:spcPts val="0"/>
              </a:spcBef>
              <a:spcAft>
                <a:spcPts val="0"/>
              </a:spcAft>
              <a:buSzPts val="1800"/>
              <a:buAutoNum type="arabicPeriod"/>
            </a:pPr>
            <a:r>
              <a:rPr lang="it"/>
              <a:t>‘On the Layer Choice of the Image Style Transfer Using Convolutional Neural Networks’ by P. Lee and C. Tseng - 2019 IEEE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Our Team</a:t>
            </a:r>
            <a:endParaRPr/>
          </a:p>
          <a:p>
            <a:pPr indent="0" lvl="0" marL="0" rtl="0" algn="l">
              <a:spcBef>
                <a:spcPts val="0"/>
              </a:spcBef>
              <a:spcAft>
                <a:spcPts val="0"/>
              </a:spcAft>
              <a:buNone/>
            </a:pPr>
            <a:br>
              <a:rPr lang="it"/>
            </a:br>
            <a:endParaRPr/>
          </a:p>
        </p:txBody>
      </p:sp>
      <p:pic>
        <p:nvPicPr>
          <p:cNvPr id="321" name="Google Shape;321;p40"/>
          <p:cNvPicPr preferRelativeResize="0"/>
          <p:nvPr/>
        </p:nvPicPr>
        <p:blipFill>
          <a:blip r:embed="rId3">
            <a:alphaModFix/>
          </a:blip>
          <a:stretch>
            <a:fillRect/>
          </a:stretch>
        </p:blipFill>
        <p:spPr>
          <a:xfrm>
            <a:off x="311700" y="1493950"/>
            <a:ext cx="2194399" cy="2352950"/>
          </a:xfrm>
          <a:prstGeom prst="rect">
            <a:avLst/>
          </a:prstGeom>
          <a:noFill/>
          <a:ln>
            <a:noFill/>
          </a:ln>
        </p:spPr>
      </p:pic>
      <p:sp>
        <p:nvSpPr>
          <p:cNvPr id="322" name="Google Shape;322;p40"/>
          <p:cNvSpPr txBox="1"/>
          <p:nvPr/>
        </p:nvSpPr>
        <p:spPr>
          <a:xfrm>
            <a:off x="599800" y="3900475"/>
            <a:ext cx="161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Average"/>
                <a:ea typeface="Average"/>
                <a:cs typeface="Average"/>
                <a:sym typeface="Average"/>
              </a:rPr>
              <a:t>Simone </a:t>
            </a:r>
            <a:r>
              <a:rPr lang="it">
                <a:solidFill>
                  <a:srgbClr val="FFFF00"/>
                </a:solidFill>
                <a:latin typeface="Average"/>
                <a:ea typeface="Average"/>
                <a:cs typeface="Average"/>
                <a:sym typeface="Average"/>
              </a:rPr>
              <a:t>Orc</a:t>
            </a:r>
            <a:r>
              <a:rPr lang="it">
                <a:solidFill>
                  <a:schemeClr val="dk1"/>
                </a:solidFill>
                <a:latin typeface="Average"/>
                <a:ea typeface="Average"/>
                <a:cs typeface="Average"/>
                <a:sym typeface="Average"/>
              </a:rPr>
              <a:t>olino</a:t>
            </a:r>
            <a:endParaRPr>
              <a:solidFill>
                <a:schemeClr val="dk1"/>
              </a:solidFill>
              <a:latin typeface="Average"/>
              <a:ea typeface="Average"/>
              <a:cs typeface="Average"/>
              <a:sym typeface="Average"/>
            </a:endParaRPr>
          </a:p>
        </p:txBody>
      </p:sp>
      <p:pic>
        <p:nvPicPr>
          <p:cNvPr id="323" name="Google Shape;323;p40"/>
          <p:cNvPicPr preferRelativeResize="0"/>
          <p:nvPr/>
        </p:nvPicPr>
        <p:blipFill rotWithShape="1">
          <a:blip r:embed="rId4">
            <a:alphaModFix/>
          </a:blip>
          <a:srcRect b="9551" l="7629" r="0" t="0"/>
          <a:stretch/>
        </p:blipFill>
        <p:spPr>
          <a:xfrm>
            <a:off x="3271424" y="1462600"/>
            <a:ext cx="2162952" cy="2352951"/>
          </a:xfrm>
          <a:prstGeom prst="rect">
            <a:avLst/>
          </a:prstGeom>
          <a:noFill/>
          <a:ln>
            <a:noFill/>
          </a:ln>
        </p:spPr>
      </p:pic>
      <p:sp>
        <p:nvSpPr>
          <p:cNvPr id="324" name="Google Shape;324;p40"/>
          <p:cNvSpPr txBox="1"/>
          <p:nvPr/>
        </p:nvSpPr>
        <p:spPr>
          <a:xfrm>
            <a:off x="3543800" y="3900475"/>
            <a:ext cx="161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FFFFFF"/>
                </a:solidFill>
                <a:latin typeface="Average"/>
                <a:ea typeface="Average"/>
                <a:cs typeface="Average"/>
                <a:sym typeface="Average"/>
              </a:rPr>
              <a:t>Ne</a:t>
            </a:r>
            <a:r>
              <a:rPr lang="it">
                <a:solidFill>
                  <a:srgbClr val="FFFF00"/>
                </a:solidFill>
                <a:latin typeface="Average"/>
                <a:ea typeface="Average"/>
                <a:cs typeface="Average"/>
                <a:sym typeface="Average"/>
              </a:rPr>
              <a:t>gollum</a:t>
            </a:r>
            <a:r>
              <a:rPr lang="it">
                <a:solidFill>
                  <a:srgbClr val="FFFFFF"/>
                </a:solidFill>
                <a:latin typeface="Average"/>
                <a:ea typeface="Average"/>
                <a:cs typeface="Average"/>
                <a:sym typeface="Average"/>
              </a:rPr>
              <a:t> Amini</a:t>
            </a:r>
            <a:endParaRPr>
              <a:solidFill>
                <a:srgbClr val="FFFFFF"/>
              </a:solidFill>
              <a:latin typeface="Average"/>
              <a:ea typeface="Average"/>
              <a:cs typeface="Average"/>
              <a:sym typeface="Average"/>
            </a:endParaRPr>
          </a:p>
        </p:txBody>
      </p:sp>
      <p:sp>
        <p:nvSpPr>
          <p:cNvPr id="325" name="Google Shape;325;p40"/>
          <p:cNvSpPr txBox="1"/>
          <p:nvPr/>
        </p:nvSpPr>
        <p:spPr>
          <a:xfrm>
            <a:off x="6408050" y="3900475"/>
            <a:ext cx="17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latin typeface="Average"/>
                <a:ea typeface="Average"/>
                <a:cs typeface="Average"/>
                <a:sym typeface="Average"/>
              </a:rPr>
              <a:t>Leon</a:t>
            </a:r>
            <a:r>
              <a:rPr lang="it">
                <a:solidFill>
                  <a:srgbClr val="FFFF00"/>
                </a:solidFill>
                <a:latin typeface="Average"/>
                <a:ea typeface="Average"/>
                <a:cs typeface="Average"/>
                <a:sym typeface="Average"/>
              </a:rPr>
              <a:t>orc</a:t>
            </a:r>
            <a:r>
              <a:rPr lang="it">
                <a:solidFill>
                  <a:schemeClr val="dk1"/>
                </a:solidFill>
                <a:latin typeface="Average"/>
                <a:ea typeface="Average"/>
                <a:cs typeface="Average"/>
                <a:sym typeface="Average"/>
              </a:rPr>
              <a:t>o Placidi</a:t>
            </a:r>
            <a:endParaRPr>
              <a:solidFill>
                <a:schemeClr val="dk1"/>
              </a:solidFill>
              <a:latin typeface="Average"/>
              <a:ea typeface="Average"/>
              <a:cs typeface="Average"/>
              <a:sym typeface="Average"/>
            </a:endParaRPr>
          </a:p>
        </p:txBody>
      </p:sp>
      <p:pic>
        <p:nvPicPr>
          <p:cNvPr id="326" name="Google Shape;326;p40"/>
          <p:cNvPicPr preferRelativeResize="0"/>
          <p:nvPr/>
        </p:nvPicPr>
        <p:blipFill>
          <a:blip r:embed="rId5">
            <a:alphaModFix/>
          </a:blip>
          <a:stretch>
            <a:fillRect/>
          </a:stretch>
        </p:blipFill>
        <p:spPr>
          <a:xfrm>
            <a:off x="6474613" y="1422025"/>
            <a:ext cx="1825586" cy="2434099"/>
          </a:xfrm>
          <a:prstGeom prst="rect">
            <a:avLst/>
          </a:prstGeom>
          <a:noFill/>
          <a:ln>
            <a:noFill/>
          </a:ln>
        </p:spPr>
      </p:pic>
      <p:sp>
        <p:nvSpPr>
          <p:cNvPr id="327" name="Google Shape;327;p40"/>
          <p:cNvSpPr txBox="1"/>
          <p:nvPr/>
        </p:nvSpPr>
        <p:spPr>
          <a:xfrm>
            <a:off x="252725" y="4561925"/>
            <a:ext cx="66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latin typeface="Average"/>
                <a:ea typeface="Average"/>
                <a:cs typeface="Average"/>
                <a:sym typeface="Average"/>
              </a:rPr>
              <a:t>Our Github: https://github.com/Simonerc95/LOTR-Face-style-transfer</a:t>
            </a:r>
            <a:endParaRPr>
              <a:solidFill>
                <a:schemeClr val="dk1"/>
              </a:solidFill>
              <a:latin typeface="Average"/>
              <a:ea typeface="Average"/>
              <a:cs typeface="Average"/>
              <a:sym typeface="Averag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1"/>
          <p:cNvPicPr preferRelativeResize="0"/>
          <p:nvPr/>
        </p:nvPicPr>
        <p:blipFill>
          <a:blip r:embed="rId3">
            <a:alphaModFix/>
          </a:blip>
          <a:stretch>
            <a:fillRect/>
          </a:stretch>
        </p:blipFill>
        <p:spPr>
          <a:xfrm>
            <a:off x="1066684" y="598075"/>
            <a:ext cx="6764691" cy="4380899"/>
          </a:xfrm>
          <a:prstGeom prst="rect">
            <a:avLst/>
          </a:prstGeom>
          <a:noFill/>
          <a:ln>
            <a:noFill/>
          </a:ln>
        </p:spPr>
      </p:pic>
      <p:sp>
        <p:nvSpPr>
          <p:cNvPr id="333" name="Google Shape;333;p41"/>
          <p:cNvSpPr txBox="1"/>
          <p:nvPr/>
        </p:nvSpPr>
        <p:spPr>
          <a:xfrm>
            <a:off x="1339950" y="166975"/>
            <a:ext cx="6464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rgbClr val="F3F3F3"/>
                </a:solidFill>
                <a:latin typeface="Average"/>
                <a:ea typeface="Average"/>
                <a:cs typeface="Average"/>
                <a:sym typeface="Average"/>
              </a:rPr>
              <a:t>Thanks for the attention and let’s go to the DEMO!</a:t>
            </a:r>
            <a:endParaRPr sz="1600">
              <a:solidFill>
                <a:srgbClr val="F3F3F3"/>
              </a:solidFill>
              <a:latin typeface="Average"/>
              <a:ea typeface="Average"/>
              <a:cs typeface="Average"/>
              <a:sym typeface="Average"/>
            </a:endParaRPr>
          </a:p>
        </p:txBody>
      </p:sp>
      <p:pic>
        <p:nvPicPr>
          <p:cNvPr id="334" name="Google Shape;334;p41"/>
          <p:cNvPicPr preferRelativeResize="0"/>
          <p:nvPr/>
        </p:nvPicPr>
        <p:blipFill>
          <a:blip r:embed="rId4">
            <a:alphaModFix/>
          </a:blip>
          <a:stretch>
            <a:fillRect/>
          </a:stretch>
        </p:blipFill>
        <p:spPr>
          <a:xfrm>
            <a:off x="5287525" y="1168875"/>
            <a:ext cx="1939599" cy="1708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765350" y="646200"/>
            <a:ext cx="7852200" cy="1249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sz="4000"/>
              <a:t>Walk with us through our journey!</a:t>
            </a:r>
            <a:endParaRPr sz="4000"/>
          </a:p>
        </p:txBody>
      </p:sp>
      <p:pic>
        <p:nvPicPr>
          <p:cNvPr id="76" name="Google Shape;76;p15"/>
          <p:cNvPicPr preferRelativeResize="0"/>
          <p:nvPr/>
        </p:nvPicPr>
        <p:blipFill>
          <a:blip r:embed="rId3">
            <a:alphaModFix/>
          </a:blip>
          <a:stretch>
            <a:fillRect/>
          </a:stretch>
        </p:blipFill>
        <p:spPr>
          <a:xfrm>
            <a:off x="1655138" y="1815250"/>
            <a:ext cx="5833726" cy="2760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txBox="1"/>
          <p:nvPr>
            <p:ph type="title"/>
          </p:nvPr>
        </p:nvSpPr>
        <p:spPr>
          <a:xfrm>
            <a:off x="488850" y="2122125"/>
            <a:ext cx="8520600" cy="5727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lang="it"/>
              <a:t>APPENDIX</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NOTE: The paper uses instead Automatic Image Segmentation</a:t>
            </a:r>
            <a:endParaRPr/>
          </a:p>
        </p:txBody>
      </p:sp>
      <p:sp>
        <p:nvSpPr>
          <p:cNvPr id="345" name="Google Shape;345;p43"/>
          <p:cNvSpPr txBox="1"/>
          <p:nvPr>
            <p:ph idx="1" type="body"/>
          </p:nvPr>
        </p:nvSpPr>
        <p:spPr>
          <a:xfrm>
            <a:off x="311700" y="1164875"/>
            <a:ext cx="8520600" cy="388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 Deep Photo Style Transfer algorithm requires a small number of segmentation classes that cover large regions in the image to reduce memory usage and computation overhead ⇒ Each class l is represented by a set of words describing the class</a:t>
            </a:r>
            <a:endParaRPr/>
          </a:p>
          <a:p>
            <a:pPr indent="0" lvl="0" marL="0" rtl="0" algn="l">
              <a:spcBef>
                <a:spcPts val="1200"/>
              </a:spcBef>
              <a:spcAft>
                <a:spcPts val="0"/>
              </a:spcAft>
              <a:buNone/>
            </a:pPr>
            <a:r>
              <a:rPr lang="it"/>
              <a:t>The semantic similarity between two class sets simmax is computed as the maximum semantic similarity sim of all class pairs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The semantic similarity score is computed using a Knowledge Graph (KG) from a Python library called Sematch.</a:t>
            </a:r>
            <a:endParaRPr/>
          </a:p>
        </p:txBody>
      </p:sp>
      <p:pic>
        <p:nvPicPr>
          <p:cNvPr descr="sim_{max}(l_1, l_2)=max\{sim(w_1, w_2):w_1 \in l_1, w_2 \in l_2\}" id="346" name="Google Shape;346;p43" title="MathEquation,#f7f7f7"/>
          <p:cNvPicPr preferRelativeResize="0"/>
          <p:nvPr/>
        </p:nvPicPr>
        <p:blipFill>
          <a:blip r:embed="rId3">
            <a:alphaModFix/>
          </a:blip>
          <a:stretch>
            <a:fillRect/>
          </a:stretch>
        </p:blipFill>
        <p:spPr>
          <a:xfrm>
            <a:off x="370625" y="3281400"/>
            <a:ext cx="7688274" cy="5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58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First experience: TensorFlow Hub model</a:t>
            </a:r>
            <a:endParaRPr/>
          </a:p>
        </p:txBody>
      </p:sp>
      <p:pic>
        <p:nvPicPr>
          <p:cNvPr id="82" name="Google Shape;82;p16"/>
          <p:cNvPicPr preferRelativeResize="0"/>
          <p:nvPr/>
        </p:nvPicPr>
        <p:blipFill>
          <a:blip r:embed="rId3">
            <a:alphaModFix/>
          </a:blip>
          <a:stretch>
            <a:fillRect/>
          </a:stretch>
        </p:blipFill>
        <p:spPr>
          <a:xfrm>
            <a:off x="4828825" y="830825"/>
            <a:ext cx="2886426" cy="1623600"/>
          </a:xfrm>
          <a:prstGeom prst="rect">
            <a:avLst/>
          </a:prstGeom>
          <a:noFill/>
          <a:ln>
            <a:noFill/>
          </a:ln>
        </p:spPr>
      </p:pic>
      <p:pic>
        <p:nvPicPr>
          <p:cNvPr id="83" name="Google Shape;83;p16"/>
          <p:cNvPicPr preferRelativeResize="0"/>
          <p:nvPr/>
        </p:nvPicPr>
        <p:blipFill>
          <a:blip r:embed="rId4">
            <a:alphaModFix/>
          </a:blip>
          <a:stretch>
            <a:fillRect/>
          </a:stretch>
        </p:blipFill>
        <p:spPr>
          <a:xfrm>
            <a:off x="655250" y="830950"/>
            <a:ext cx="2886425" cy="1623383"/>
          </a:xfrm>
          <a:prstGeom prst="rect">
            <a:avLst/>
          </a:prstGeom>
          <a:noFill/>
          <a:ln>
            <a:noFill/>
          </a:ln>
        </p:spPr>
      </p:pic>
      <p:pic>
        <p:nvPicPr>
          <p:cNvPr id="84" name="Google Shape;84;p16"/>
          <p:cNvPicPr preferRelativeResize="0"/>
          <p:nvPr/>
        </p:nvPicPr>
        <p:blipFill>
          <a:blip r:embed="rId5">
            <a:alphaModFix/>
          </a:blip>
          <a:stretch>
            <a:fillRect/>
          </a:stretch>
        </p:blipFill>
        <p:spPr>
          <a:xfrm>
            <a:off x="891363" y="2916575"/>
            <a:ext cx="2414188" cy="1813475"/>
          </a:xfrm>
          <a:prstGeom prst="rect">
            <a:avLst/>
          </a:prstGeom>
          <a:noFill/>
          <a:ln>
            <a:noFill/>
          </a:ln>
        </p:spPr>
      </p:pic>
      <p:pic>
        <p:nvPicPr>
          <p:cNvPr id="85" name="Google Shape;85;p16"/>
          <p:cNvPicPr preferRelativeResize="0"/>
          <p:nvPr/>
        </p:nvPicPr>
        <p:blipFill>
          <a:blip r:embed="rId6">
            <a:alphaModFix/>
          </a:blip>
          <a:stretch>
            <a:fillRect/>
          </a:stretch>
        </p:blipFill>
        <p:spPr>
          <a:xfrm>
            <a:off x="5582780" y="3106463"/>
            <a:ext cx="1378509" cy="1623600"/>
          </a:xfrm>
          <a:prstGeom prst="rect">
            <a:avLst/>
          </a:prstGeom>
          <a:noFill/>
          <a:ln>
            <a:noFill/>
          </a:ln>
        </p:spPr>
      </p:pic>
      <p:sp>
        <p:nvSpPr>
          <p:cNvPr id="86" name="Google Shape;86;p16"/>
          <p:cNvSpPr txBox="1"/>
          <p:nvPr/>
        </p:nvSpPr>
        <p:spPr>
          <a:xfrm>
            <a:off x="1444750" y="2371638"/>
            <a:ext cx="13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Average"/>
                <a:ea typeface="Average"/>
                <a:cs typeface="Average"/>
                <a:sym typeface="Average"/>
              </a:rPr>
              <a:t>Content image</a:t>
            </a:r>
            <a:endParaRPr>
              <a:solidFill>
                <a:srgbClr val="FFFFFF"/>
              </a:solidFill>
              <a:latin typeface="Average"/>
              <a:ea typeface="Average"/>
              <a:cs typeface="Average"/>
              <a:sym typeface="Average"/>
            </a:endParaRPr>
          </a:p>
        </p:txBody>
      </p:sp>
      <p:sp>
        <p:nvSpPr>
          <p:cNvPr id="87" name="Google Shape;87;p16"/>
          <p:cNvSpPr txBox="1"/>
          <p:nvPr/>
        </p:nvSpPr>
        <p:spPr>
          <a:xfrm>
            <a:off x="1559688" y="4643838"/>
            <a:ext cx="13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Average"/>
                <a:ea typeface="Average"/>
                <a:cs typeface="Average"/>
                <a:sym typeface="Average"/>
              </a:rPr>
              <a:t>Style </a:t>
            </a:r>
            <a:r>
              <a:rPr lang="it">
                <a:solidFill>
                  <a:srgbClr val="FFFFFF"/>
                </a:solidFill>
                <a:latin typeface="Average"/>
                <a:ea typeface="Average"/>
                <a:cs typeface="Average"/>
                <a:sym typeface="Average"/>
              </a:rPr>
              <a:t> image</a:t>
            </a:r>
            <a:endParaRPr>
              <a:solidFill>
                <a:srgbClr val="FFFFFF"/>
              </a:solidFill>
              <a:latin typeface="Average"/>
              <a:ea typeface="Average"/>
              <a:cs typeface="Average"/>
              <a:sym typeface="Average"/>
            </a:endParaRPr>
          </a:p>
        </p:txBody>
      </p:sp>
      <p:cxnSp>
        <p:nvCxnSpPr>
          <p:cNvPr id="88" name="Google Shape;88;p16"/>
          <p:cNvCxnSpPr/>
          <p:nvPr/>
        </p:nvCxnSpPr>
        <p:spPr>
          <a:xfrm flipH="1" rot="10800000">
            <a:off x="3591825" y="1881975"/>
            <a:ext cx="1034400" cy="2040300"/>
          </a:xfrm>
          <a:prstGeom prst="straightConnector1">
            <a:avLst/>
          </a:prstGeom>
          <a:noFill/>
          <a:ln cap="flat" cmpd="sng" w="9525">
            <a:solidFill>
              <a:schemeClr val="dk2"/>
            </a:solidFill>
            <a:prstDash val="solid"/>
            <a:round/>
            <a:headEnd len="med" w="med" type="none"/>
            <a:tailEnd len="med" w="med" type="triangle"/>
          </a:ln>
        </p:spPr>
      </p:cxnSp>
      <p:cxnSp>
        <p:nvCxnSpPr>
          <p:cNvPr id="89" name="Google Shape;89;p16"/>
          <p:cNvCxnSpPr>
            <a:endCxn id="85" idx="0"/>
          </p:cNvCxnSpPr>
          <p:nvPr/>
        </p:nvCxnSpPr>
        <p:spPr>
          <a:xfrm>
            <a:off x="6272035" y="2454563"/>
            <a:ext cx="0" cy="651900"/>
          </a:xfrm>
          <a:prstGeom prst="straightConnector1">
            <a:avLst/>
          </a:prstGeom>
          <a:noFill/>
          <a:ln cap="flat" cmpd="sng" w="9525">
            <a:solidFill>
              <a:schemeClr val="dk2"/>
            </a:solidFill>
            <a:prstDash val="solid"/>
            <a:round/>
            <a:headEnd len="med" w="med" type="none"/>
            <a:tailEnd len="med" w="med" type="triangle"/>
          </a:ln>
        </p:spPr>
      </p:cxnSp>
      <p:sp>
        <p:nvSpPr>
          <p:cNvPr id="90" name="Google Shape;90;p16"/>
          <p:cNvSpPr txBox="1"/>
          <p:nvPr/>
        </p:nvSpPr>
        <p:spPr>
          <a:xfrm>
            <a:off x="6272025" y="2472650"/>
            <a:ext cx="130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FFFF"/>
                </a:solidFill>
                <a:latin typeface="Average"/>
                <a:ea typeface="Average"/>
                <a:cs typeface="Average"/>
                <a:sym typeface="Average"/>
              </a:rPr>
              <a:t>Style transfer only on faces</a:t>
            </a:r>
            <a:endParaRPr>
              <a:solidFill>
                <a:srgbClr val="FFFFFF"/>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0" y="172350"/>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it"/>
              <a:t>Feature maps of VGG-19 Network </a:t>
            </a:r>
            <a:endParaRPr/>
          </a:p>
        </p:txBody>
      </p:sp>
      <p:sp>
        <p:nvSpPr>
          <p:cNvPr id="96" name="Google Shape;96;p17"/>
          <p:cNvSpPr txBox="1"/>
          <p:nvPr/>
        </p:nvSpPr>
        <p:spPr>
          <a:xfrm>
            <a:off x="570125" y="670675"/>
            <a:ext cx="7498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accent3"/>
                </a:solidFill>
                <a:latin typeface="Average"/>
                <a:ea typeface="Average"/>
                <a:cs typeface="Average"/>
                <a:sym typeface="Average"/>
              </a:rPr>
              <a:t>The representations of content and style in the Convolutional Neural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it" sz="1800">
                <a:solidFill>
                  <a:schemeClr val="accent3"/>
                </a:solidFill>
                <a:latin typeface="Average"/>
                <a:ea typeface="Average"/>
                <a:cs typeface="Average"/>
                <a:sym typeface="Average"/>
              </a:rPr>
              <a:t>Network are separable                Manipulate both representations independently to produce new, perceptually meaningful images.</a:t>
            </a:r>
            <a:endParaRPr>
              <a:latin typeface="Average"/>
              <a:ea typeface="Average"/>
              <a:cs typeface="Average"/>
              <a:sym typeface="Average"/>
            </a:endParaRPr>
          </a:p>
        </p:txBody>
      </p:sp>
      <p:cxnSp>
        <p:nvCxnSpPr>
          <p:cNvPr id="97" name="Google Shape;97;p17"/>
          <p:cNvCxnSpPr/>
          <p:nvPr/>
        </p:nvCxnSpPr>
        <p:spPr>
          <a:xfrm>
            <a:off x="3054875" y="1178575"/>
            <a:ext cx="488400" cy="0"/>
          </a:xfrm>
          <a:prstGeom prst="straightConnector1">
            <a:avLst/>
          </a:prstGeom>
          <a:noFill/>
          <a:ln cap="flat" cmpd="sng" w="9525">
            <a:solidFill>
              <a:schemeClr val="dk2"/>
            </a:solidFill>
            <a:prstDash val="solid"/>
            <a:round/>
            <a:headEnd len="med" w="med" type="none"/>
            <a:tailEnd len="med" w="med" type="triangle"/>
          </a:ln>
        </p:spPr>
      </p:cxnSp>
      <p:pic>
        <p:nvPicPr>
          <p:cNvPr id="98" name="Google Shape;98;p17"/>
          <p:cNvPicPr preferRelativeResize="0"/>
          <p:nvPr/>
        </p:nvPicPr>
        <p:blipFill>
          <a:blip r:embed="rId3">
            <a:alphaModFix/>
          </a:blip>
          <a:stretch>
            <a:fillRect/>
          </a:stretch>
        </p:blipFill>
        <p:spPr>
          <a:xfrm>
            <a:off x="2279150" y="1686475"/>
            <a:ext cx="4203990" cy="3051625"/>
          </a:xfrm>
          <a:prstGeom prst="rect">
            <a:avLst/>
          </a:prstGeom>
          <a:noFill/>
          <a:ln>
            <a:noFill/>
          </a:ln>
        </p:spPr>
      </p:pic>
      <p:sp>
        <p:nvSpPr>
          <p:cNvPr id="99" name="Google Shape;99;p17"/>
          <p:cNvSpPr txBox="1"/>
          <p:nvPr/>
        </p:nvSpPr>
        <p:spPr>
          <a:xfrm>
            <a:off x="6544200" y="1894400"/>
            <a:ext cx="15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Average"/>
                <a:ea typeface="Average"/>
                <a:cs typeface="Average"/>
                <a:sym typeface="Average"/>
              </a:rPr>
              <a:t>bib[4]</a:t>
            </a:r>
            <a:endParaRPr>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it"/>
              <a:t>Feature maps of VGG-19 Network </a:t>
            </a:r>
            <a:endParaRPr/>
          </a:p>
        </p:txBody>
      </p:sp>
      <p:sp>
        <p:nvSpPr>
          <p:cNvPr id="105" name="Google Shape;10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Color information :  In  lower layers  			</a:t>
            </a:r>
            <a:endParaRPr/>
          </a:p>
          <a:p>
            <a:pPr indent="0" lvl="0" marL="0" rtl="0" algn="l">
              <a:spcBef>
                <a:spcPts val="1200"/>
              </a:spcBef>
              <a:spcAft>
                <a:spcPts val="0"/>
              </a:spcAft>
              <a:buNone/>
            </a:pPr>
            <a:r>
              <a:rPr lang="it"/>
              <a:t>(conv1-1, conv2-2)</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texture/style information : In middle layers           </a:t>
            </a:r>
            <a:endParaRPr/>
          </a:p>
          <a:p>
            <a:pPr indent="0" lvl="0" marL="0" rtl="0" algn="l">
              <a:spcBef>
                <a:spcPts val="1200"/>
              </a:spcBef>
              <a:spcAft>
                <a:spcPts val="0"/>
              </a:spcAft>
              <a:buNone/>
            </a:pPr>
            <a:r>
              <a:rPr lang="it"/>
              <a:t> from conv3-1 to conv4-4</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content information : In last layers 		</a:t>
            </a:r>
            <a:endParaRPr/>
          </a:p>
          <a:p>
            <a:pPr indent="0" lvl="0" marL="0" rtl="0" algn="l">
              <a:spcBef>
                <a:spcPts val="1200"/>
              </a:spcBef>
              <a:spcAft>
                <a:spcPts val="1200"/>
              </a:spcAft>
              <a:buNone/>
            </a:pPr>
            <a:r>
              <a:rPr lang="it"/>
              <a:t>from conv5-1 to conv5-4</a:t>
            </a:r>
            <a:endParaRPr/>
          </a:p>
        </p:txBody>
      </p:sp>
      <p:cxnSp>
        <p:nvCxnSpPr>
          <p:cNvPr id="106" name="Google Shape;106;p18"/>
          <p:cNvCxnSpPr/>
          <p:nvPr/>
        </p:nvCxnSpPr>
        <p:spPr>
          <a:xfrm>
            <a:off x="3876300" y="1700750"/>
            <a:ext cx="488400" cy="0"/>
          </a:xfrm>
          <a:prstGeom prst="straightConnector1">
            <a:avLst/>
          </a:prstGeom>
          <a:noFill/>
          <a:ln cap="flat" cmpd="sng" w="9525">
            <a:solidFill>
              <a:schemeClr val="dk2"/>
            </a:solidFill>
            <a:prstDash val="solid"/>
            <a:round/>
            <a:headEnd len="med" w="med" type="none"/>
            <a:tailEnd len="med" w="med" type="triangle"/>
          </a:ln>
        </p:spPr>
      </p:cxnSp>
      <p:cxnSp>
        <p:nvCxnSpPr>
          <p:cNvPr id="107" name="Google Shape;107;p18"/>
          <p:cNvCxnSpPr/>
          <p:nvPr/>
        </p:nvCxnSpPr>
        <p:spPr>
          <a:xfrm>
            <a:off x="3876300" y="2925725"/>
            <a:ext cx="488400" cy="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8"/>
          <p:cNvCxnSpPr/>
          <p:nvPr/>
        </p:nvCxnSpPr>
        <p:spPr>
          <a:xfrm>
            <a:off x="3876300" y="4203625"/>
            <a:ext cx="488400" cy="0"/>
          </a:xfrm>
          <a:prstGeom prst="straightConnector1">
            <a:avLst/>
          </a:prstGeom>
          <a:noFill/>
          <a:ln cap="flat" cmpd="sng" w="9525">
            <a:solidFill>
              <a:schemeClr val="dk2"/>
            </a:solidFill>
            <a:prstDash val="solid"/>
            <a:round/>
            <a:headEnd len="med" w="med" type="none"/>
            <a:tailEnd len="med" w="med" type="triangle"/>
          </a:ln>
        </p:spPr>
      </p:cxnSp>
      <p:pic>
        <p:nvPicPr>
          <p:cNvPr id="109" name="Google Shape;109;p18"/>
          <p:cNvPicPr preferRelativeResize="0"/>
          <p:nvPr/>
        </p:nvPicPr>
        <p:blipFill>
          <a:blip r:embed="rId3">
            <a:alphaModFix/>
          </a:blip>
          <a:stretch>
            <a:fillRect/>
          </a:stretch>
        </p:blipFill>
        <p:spPr>
          <a:xfrm>
            <a:off x="5138650" y="1017724"/>
            <a:ext cx="2739049" cy="1106476"/>
          </a:xfrm>
          <a:prstGeom prst="rect">
            <a:avLst/>
          </a:prstGeom>
          <a:noFill/>
          <a:ln>
            <a:noFill/>
          </a:ln>
        </p:spPr>
      </p:pic>
      <p:pic>
        <p:nvPicPr>
          <p:cNvPr id="110" name="Google Shape;110;p18"/>
          <p:cNvPicPr preferRelativeResize="0"/>
          <p:nvPr/>
        </p:nvPicPr>
        <p:blipFill rotWithShape="1">
          <a:blip r:embed="rId4">
            <a:alphaModFix/>
          </a:blip>
          <a:srcRect b="0" l="4064" r="2721" t="0"/>
          <a:stretch/>
        </p:blipFill>
        <p:spPr>
          <a:xfrm>
            <a:off x="5138638" y="2397300"/>
            <a:ext cx="2739051" cy="1056850"/>
          </a:xfrm>
          <a:prstGeom prst="rect">
            <a:avLst/>
          </a:prstGeom>
          <a:noFill/>
          <a:ln>
            <a:noFill/>
          </a:ln>
        </p:spPr>
      </p:pic>
      <p:pic>
        <p:nvPicPr>
          <p:cNvPr id="111" name="Google Shape;111;p18"/>
          <p:cNvPicPr preferRelativeResize="0"/>
          <p:nvPr/>
        </p:nvPicPr>
        <p:blipFill rotWithShape="1">
          <a:blip r:embed="rId5">
            <a:alphaModFix/>
          </a:blip>
          <a:srcRect b="10570" l="4575" r="2806" t="0"/>
          <a:stretch/>
        </p:blipFill>
        <p:spPr>
          <a:xfrm>
            <a:off x="4841188" y="3837375"/>
            <a:ext cx="3333976" cy="732500"/>
          </a:xfrm>
          <a:prstGeom prst="rect">
            <a:avLst/>
          </a:prstGeom>
          <a:noFill/>
          <a:ln>
            <a:noFill/>
          </a:ln>
        </p:spPr>
      </p:pic>
      <p:pic>
        <p:nvPicPr>
          <p:cNvPr id="112" name="Google Shape;112;p18"/>
          <p:cNvPicPr preferRelativeResize="0"/>
          <p:nvPr/>
        </p:nvPicPr>
        <p:blipFill>
          <a:blip r:embed="rId6">
            <a:alphaModFix/>
          </a:blip>
          <a:stretch>
            <a:fillRect/>
          </a:stretch>
        </p:blipFill>
        <p:spPr>
          <a:xfrm>
            <a:off x="6206503" y="156737"/>
            <a:ext cx="1006697" cy="732500"/>
          </a:xfrm>
          <a:prstGeom prst="rect">
            <a:avLst/>
          </a:prstGeom>
          <a:noFill/>
          <a:ln>
            <a:noFill/>
          </a:ln>
        </p:spPr>
      </p:pic>
      <p:pic>
        <p:nvPicPr>
          <p:cNvPr id="113" name="Google Shape;113;p18"/>
          <p:cNvPicPr preferRelativeResize="0"/>
          <p:nvPr/>
        </p:nvPicPr>
        <p:blipFill>
          <a:blip r:embed="rId7">
            <a:alphaModFix/>
          </a:blip>
          <a:stretch>
            <a:fillRect/>
          </a:stretch>
        </p:blipFill>
        <p:spPr>
          <a:xfrm>
            <a:off x="7840949" y="199725"/>
            <a:ext cx="1054850" cy="646525"/>
          </a:xfrm>
          <a:prstGeom prst="rect">
            <a:avLst/>
          </a:prstGeom>
          <a:noFill/>
          <a:ln>
            <a:noFill/>
          </a:ln>
        </p:spPr>
      </p:pic>
      <p:sp>
        <p:nvSpPr>
          <p:cNvPr id="114" name="Google Shape;114;p18"/>
          <p:cNvSpPr/>
          <p:nvPr/>
        </p:nvSpPr>
        <p:spPr>
          <a:xfrm>
            <a:off x="7427363" y="325900"/>
            <a:ext cx="318425" cy="33064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419100" lvl="0" marL="457200" rtl="0" algn="l">
              <a:spcBef>
                <a:spcPts val="0"/>
              </a:spcBef>
              <a:spcAft>
                <a:spcPts val="0"/>
              </a:spcAft>
              <a:buSzPts val="3000"/>
              <a:buAutoNum type="arabicParenR"/>
            </a:pPr>
            <a:r>
              <a:rPr lang="it"/>
              <a:t>Style transfer distribution by Gram matrix</a:t>
            </a:r>
            <a:endParaRPr/>
          </a:p>
        </p:txBody>
      </p:sp>
      <p:sp>
        <p:nvSpPr>
          <p:cNvPr id="120" name="Google Shape;120;p19"/>
          <p:cNvSpPr txBox="1"/>
          <p:nvPr>
            <p:ph idx="1" type="body"/>
          </p:nvPr>
        </p:nvSpPr>
        <p:spPr>
          <a:xfrm>
            <a:off x="311700" y="1239925"/>
            <a:ext cx="8725200" cy="3416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32500"/>
          </a:bodyPr>
          <a:lstStyle/>
          <a:p>
            <a:pPr indent="0" lvl="0" marL="0" rtl="0" algn="l">
              <a:spcBef>
                <a:spcPts val="0"/>
              </a:spcBef>
              <a:spcAft>
                <a:spcPts val="0"/>
              </a:spcAft>
              <a:buNone/>
            </a:pPr>
            <a:r>
              <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3457"/>
          </a:p>
          <a:p>
            <a:pPr indent="0" lvl="0" marL="0" rtl="0" algn="l">
              <a:spcBef>
                <a:spcPts val="1200"/>
              </a:spcBef>
              <a:spcAft>
                <a:spcPts val="0"/>
              </a:spcAft>
              <a:buNone/>
            </a:pPr>
            <a:r>
              <a:rPr lang="it" sz="5687">
                <a:solidFill>
                  <a:srgbClr val="F3F3F3"/>
                </a:solidFill>
              </a:rPr>
              <a:t>Content loss			</a:t>
            </a:r>
            <a:r>
              <a:rPr lang="it" sz="5687">
                <a:solidFill>
                  <a:srgbClr val="F3F3F3"/>
                </a:solidFill>
              </a:rPr>
              <a:t>	 M</a:t>
            </a:r>
            <a:r>
              <a:rPr lang="it" sz="5687">
                <a:solidFill>
                  <a:srgbClr val="F3F3F3"/>
                </a:solidFill>
              </a:rPr>
              <a:t>SE loss between the reconstructed </a:t>
            </a:r>
            <a:r>
              <a:rPr lang="it" sz="5687">
                <a:solidFill>
                  <a:srgbClr val="F3F3F3"/>
                </a:solidFill>
              </a:rPr>
              <a:t>image</a:t>
            </a:r>
            <a:r>
              <a:rPr lang="it" sz="5687">
                <a:solidFill>
                  <a:srgbClr val="F3F3F3"/>
                </a:solidFill>
              </a:rPr>
              <a:t> features</a:t>
            </a:r>
            <a:endParaRPr sz="5687">
              <a:solidFill>
                <a:srgbClr val="F3F3F3"/>
              </a:solidFill>
            </a:endParaRPr>
          </a:p>
          <a:p>
            <a:pPr indent="0" lvl="0" marL="0" rtl="0" algn="l">
              <a:spcBef>
                <a:spcPts val="1200"/>
              </a:spcBef>
              <a:spcAft>
                <a:spcPts val="0"/>
              </a:spcAft>
              <a:buNone/>
            </a:pPr>
            <a:r>
              <a:rPr lang="it" sz="5687">
                <a:solidFill>
                  <a:srgbClr val="F3F3F3"/>
                </a:solidFill>
              </a:rPr>
              <a:t> and content </a:t>
            </a:r>
            <a:r>
              <a:rPr lang="it" sz="5687">
                <a:solidFill>
                  <a:srgbClr val="F3F3F3"/>
                </a:solidFill>
              </a:rPr>
              <a:t>image features  (without flattening)</a:t>
            </a:r>
            <a:endParaRPr sz="5687">
              <a:solidFill>
                <a:srgbClr val="F3F3F3"/>
              </a:solidFill>
            </a:endParaRPr>
          </a:p>
          <a:p>
            <a:pPr indent="0" lvl="0" marL="0" rtl="0" algn="l">
              <a:spcBef>
                <a:spcPts val="1200"/>
              </a:spcBef>
              <a:spcAft>
                <a:spcPts val="0"/>
              </a:spcAft>
              <a:buNone/>
            </a:pPr>
            <a:r>
              <a:t/>
            </a:r>
            <a:endParaRPr sz="5687"/>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21" name="Google Shape;121;p19"/>
          <p:cNvSpPr/>
          <p:nvPr/>
        </p:nvSpPr>
        <p:spPr>
          <a:xfrm>
            <a:off x="1744250" y="2413100"/>
            <a:ext cx="1379100" cy="48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_{content}(p,x,l) = \frac{1}{2} \sum_{i,j} (F_{ij} ^ l - P_{ij} ^ l) ^2" id="122" name="Google Shape;122;p19" title="MathEquation,#f4f3e6"/>
          <p:cNvPicPr preferRelativeResize="0"/>
          <p:nvPr/>
        </p:nvPicPr>
        <p:blipFill>
          <a:blip r:embed="rId3">
            <a:alphaModFix/>
          </a:blip>
          <a:stretch>
            <a:fillRect/>
          </a:stretch>
        </p:blipFill>
        <p:spPr>
          <a:xfrm>
            <a:off x="466025" y="3840425"/>
            <a:ext cx="5799500" cy="572700"/>
          </a:xfrm>
          <a:prstGeom prst="rect">
            <a:avLst/>
          </a:prstGeom>
          <a:noFill/>
          <a:ln>
            <a:noFill/>
          </a:ln>
        </p:spPr>
      </p:pic>
      <p:pic>
        <p:nvPicPr>
          <p:cNvPr descr="L_{total}(p,a,x) = \alpha \cdot L_{content}(p,x) + \beta \cdot L_{style}(a,x) " id="123" name="Google Shape;123;p19" title="MathEquation,#f4f3e6"/>
          <p:cNvPicPr preferRelativeResize="0"/>
          <p:nvPr/>
        </p:nvPicPr>
        <p:blipFill>
          <a:blip r:embed="rId4">
            <a:alphaModFix/>
          </a:blip>
          <a:stretch>
            <a:fillRect/>
          </a:stretch>
        </p:blipFill>
        <p:spPr>
          <a:xfrm>
            <a:off x="406325" y="1381850"/>
            <a:ext cx="8200950" cy="4818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147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Transferring</a:t>
            </a:r>
            <a:r>
              <a:rPr lang="it"/>
              <a:t> content to a white noise image</a:t>
            </a:r>
            <a:endParaRPr/>
          </a:p>
        </p:txBody>
      </p:sp>
      <p:pic>
        <p:nvPicPr>
          <p:cNvPr id="129" name="Google Shape;129;p20"/>
          <p:cNvPicPr preferRelativeResize="0"/>
          <p:nvPr/>
        </p:nvPicPr>
        <p:blipFill>
          <a:blip r:embed="rId3">
            <a:alphaModFix/>
          </a:blip>
          <a:stretch>
            <a:fillRect/>
          </a:stretch>
        </p:blipFill>
        <p:spPr>
          <a:xfrm>
            <a:off x="5952750" y="845625"/>
            <a:ext cx="1965400" cy="1965400"/>
          </a:xfrm>
          <a:prstGeom prst="rect">
            <a:avLst/>
          </a:prstGeom>
          <a:noFill/>
          <a:ln>
            <a:noFill/>
          </a:ln>
        </p:spPr>
      </p:pic>
      <p:pic>
        <p:nvPicPr>
          <p:cNvPr id="130" name="Google Shape;130;p20"/>
          <p:cNvPicPr preferRelativeResize="0"/>
          <p:nvPr/>
        </p:nvPicPr>
        <p:blipFill>
          <a:blip r:embed="rId4">
            <a:alphaModFix/>
          </a:blip>
          <a:stretch>
            <a:fillRect/>
          </a:stretch>
        </p:blipFill>
        <p:spPr>
          <a:xfrm>
            <a:off x="5930550" y="2936375"/>
            <a:ext cx="2009800" cy="2009800"/>
          </a:xfrm>
          <a:prstGeom prst="rect">
            <a:avLst/>
          </a:prstGeom>
          <a:noFill/>
          <a:ln>
            <a:noFill/>
          </a:ln>
        </p:spPr>
      </p:pic>
      <p:pic>
        <p:nvPicPr>
          <p:cNvPr id="131" name="Google Shape;131;p20"/>
          <p:cNvPicPr preferRelativeResize="0"/>
          <p:nvPr/>
        </p:nvPicPr>
        <p:blipFill>
          <a:blip r:embed="rId5">
            <a:alphaModFix/>
          </a:blip>
          <a:stretch>
            <a:fillRect/>
          </a:stretch>
        </p:blipFill>
        <p:spPr>
          <a:xfrm>
            <a:off x="311700" y="1155200"/>
            <a:ext cx="5230024" cy="29010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419100" lvl="0" marL="457200" rtl="0" algn="l">
              <a:spcBef>
                <a:spcPts val="0"/>
              </a:spcBef>
              <a:spcAft>
                <a:spcPts val="0"/>
              </a:spcAft>
              <a:buSzPts val="3000"/>
              <a:buAutoNum type="arabicParenR"/>
            </a:pPr>
            <a:r>
              <a:rPr lang="it"/>
              <a:t>Style transfer distribution by Gram matrix</a:t>
            </a:r>
            <a:endParaRPr/>
          </a:p>
        </p:txBody>
      </p:sp>
      <p:sp>
        <p:nvSpPr>
          <p:cNvPr id="137" name="Google Shape;13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2100"/>
              <a:t>Style loss  	 			MSE loss between the  gram matrix of reconstructed image and the style image.</a:t>
            </a:r>
            <a:endParaRPr sz="2100"/>
          </a:p>
          <a:p>
            <a:pPr indent="0" lvl="0" marL="0" rtl="0" algn="l">
              <a:spcBef>
                <a:spcPts val="1200"/>
              </a:spcBef>
              <a:spcAft>
                <a:spcPts val="0"/>
              </a:spcAft>
              <a:buNone/>
            </a:pPr>
            <a:r>
              <a:t/>
            </a:r>
            <a:endParaRPr sz="2100"/>
          </a:p>
          <a:p>
            <a:pPr indent="0" lvl="0" marL="0" rtl="0" algn="l">
              <a:spcBef>
                <a:spcPts val="1200"/>
              </a:spcBef>
              <a:spcAft>
                <a:spcPts val="1200"/>
              </a:spcAft>
              <a:buNone/>
            </a:pPr>
            <a:r>
              <a:t/>
            </a:r>
            <a:endParaRPr sz="2100"/>
          </a:p>
        </p:txBody>
      </p:sp>
      <p:sp>
        <p:nvSpPr>
          <p:cNvPr id="138" name="Google Shape;138;p21"/>
          <p:cNvSpPr/>
          <p:nvPr/>
        </p:nvSpPr>
        <p:spPr>
          <a:xfrm>
            <a:off x="1618025" y="1152475"/>
            <a:ext cx="1379100" cy="48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_{ij} ^ l = \sum_k F_{ik}^lF_{jk}^l" id="139" name="Google Shape;139;p21" title="MathEquation,#f4f3e6"/>
          <p:cNvPicPr preferRelativeResize="0"/>
          <p:nvPr/>
        </p:nvPicPr>
        <p:blipFill>
          <a:blip r:embed="rId3">
            <a:alphaModFix/>
          </a:blip>
          <a:stretch>
            <a:fillRect/>
          </a:stretch>
        </p:blipFill>
        <p:spPr>
          <a:xfrm>
            <a:off x="2241300" y="2254250"/>
            <a:ext cx="3023810" cy="635000"/>
          </a:xfrm>
          <a:prstGeom prst="rect">
            <a:avLst/>
          </a:prstGeom>
          <a:noFill/>
          <a:ln>
            <a:noFill/>
          </a:ln>
        </p:spPr>
      </p:pic>
      <p:sp>
        <p:nvSpPr>
          <p:cNvPr id="140" name="Google Shape;140;p21"/>
          <p:cNvSpPr txBox="1"/>
          <p:nvPr/>
        </p:nvSpPr>
        <p:spPr>
          <a:xfrm>
            <a:off x="416700" y="2317800"/>
            <a:ext cx="1824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100">
                <a:solidFill>
                  <a:schemeClr val="accent3"/>
                </a:solidFill>
                <a:latin typeface="Average"/>
                <a:ea typeface="Average"/>
                <a:cs typeface="Average"/>
                <a:sym typeface="Average"/>
              </a:rPr>
              <a:t>Gram</a:t>
            </a:r>
            <a:r>
              <a:rPr lang="it">
                <a:latin typeface="Average"/>
                <a:ea typeface="Average"/>
                <a:cs typeface="Average"/>
                <a:sym typeface="Average"/>
              </a:rPr>
              <a:t> </a:t>
            </a:r>
            <a:r>
              <a:rPr lang="it" sz="2100">
                <a:solidFill>
                  <a:schemeClr val="accent3"/>
                </a:solidFill>
                <a:latin typeface="Average"/>
                <a:ea typeface="Average"/>
                <a:cs typeface="Average"/>
                <a:sym typeface="Average"/>
              </a:rPr>
              <a:t>Matrix :</a:t>
            </a:r>
            <a:endParaRPr>
              <a:latin typeface="Average"/>
              <a:ea typeface="Average"/>
              <a:cs typeface="Average"/>
              <a:sym typeface="Average"/>
            </a:endParaRPr>
          </a:p>
        </p:txBody>
      </p:sp>
      <p:pic>
        <p:nvPicPr>
          <p:cNvPr descr="L_{style} = \frac{1}{4N_{l}^2M_l^2} \sum_{ij} (G_{ij}^l - A_{ij}^l) ^2" id="141" name="Google Shape;141;p21" title="MathEquation,#f4f3e6"/>
          <p:cNvPicPr preferRelativeResize="0"/>
          <p:nvPr/>
        </p:nvPicPr>
        <p:blipFill>
          <a:blip r:embed="rId4">
            <a:alphaModFix/>
          </a:blip>
          <a:stretch>
            <a:fillRect/>
          </a:stretch>
        </p:blipFill>
        <p:spPr>
          <a:xfrm>
            <a:off x="517425" y="3160800"/>
            <a:ext cx="4747664" cy="63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